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256" r:id="rId2"/>
    <p:sldId id="536" r:id="rId3"/>
    <p:sldId id="537" r:id="rId4"/>
    <p:sldId id="534" r:id="rId5"/>
    <p:sldId id="535" r:id="rId6"/>
    <p:sldId id="538" r:id="rId7"/>
    <p:sldId id="539" r:id="rId8"/>
    <p:sldId id="555" r:id="rId9"/>
    <p:sldId id="556" r:id="rId10"/>
    <p:sldId id="509" r:id="rId11"/>
    <p:sldId id="483" r:id="rId12"/>
    <p:sldId id="507" r:id="rId13"/>
    <p:sldId id="604" r:id="rId14"/>
    <p:sldId id="605" r:id="rId15"/>
    <p:sldId id="606" r:id="rId16"/>
    <p:sldId id="607" r:id="rId17"/>
    <p:sldId id="608" r:id="rId18"/>
    <p:sldId id="609" r:id="rId19"/>
    <p:sldId id="610" r:id="rId20"/>
    <p:sldId id="611" r:id="rId21"/>
    <p:sldId id="612" r:id="rId22"/>
    <p:sldId id="613" r:id="rId23"/>
    <p:sldId id="614" r:id="rId24"/>
    <p:sldId id="615" r:id="rId25"/>
    <p:sldId id="616" r:id="rId26"/>
    <p:sldId id="617" r:id="rId27"/>
    <p:sldId id="618" r:id="rId28"/>
    <p:sldId id="619" r:id="rId29"/>
    <p:sldId id="485" r:id="rId30"/>
    <p:sldId id="470" r:id="rId31"/>
    <p:sldId id="522" r:id="rId32"/>
    <p:sldId id="523" r:id="rId33"/>
    <p:sldId id="524" r:id="rId34"/>
    <p:sldId id="521" r:id="rId35"/>
    <p:sldId id="532" r:id="rId36"/>
    <p:sldId id="533" r:id="rId37"/>
    <p:sldId id="487" r:id="rId38"/>
    <p:sldId id="486" r:id="rId39"/>
    <p:sldId id="488" r:id="rId40"/>
    <p:sldId id="489" r:id="rId41"/>
    <p:sldId id="490" r:id="rId42"/>
    <p:sldId id="491" r:id="rId43"/>
    <p:sldId id="492" r:id="rId44"/>
    <p:sldId id="493" r:id="rId45"/>
    <p:sldId id="494" r:id="rId46"/>
    <p:sldId id="495" r:id="rId47"/>
    <p:sldId id="496" r:id="rId48"/>
    <p:sldId id="497" r:id="rId49"/>
    <p:sldId id="620" r:id="rId50"/>
    <p:sldId id="540" r:id="rId51"/>
    <p:sldId id="541" r:id="rId52"/>
    <p:sldId id="542" r:id="rId53"/>
    <p:sldId id="543" r:id="rId54"/>
    <p:sldId id="544" r:id="rId55"/>
    <p:sldId id="545" r:id="rId56"/>
    <p:sldId id="546" r:id="rId57"/>
    <p:sldId id="547" r:id="rId58"/>
    <p:sldId id="548" r:id="rId59"/>
    <p:sldId id="549" r:id="rId60"/>
    <p:sldId id="498" r:id="rId61"/>
    <p:sldId id="550" r:id="rId62"/>
    <p:sldId id="551" r:id="rId63"/>
    <p:sldId id="552" r:id="rId64"/>
    <p:sldId id="553" r:id="rId65"/>
    <p:sldId id="554" r:id="rId66"/>
    <p:sldId id="504" r:id="rId67"/>
    <p:sldId id="505" r:id="rId68"/>
    <p:sldId id="525" r:id="rId69"/>
    <p:sldId id="526" r:id="rId70"/>
    <p:sldId id="527" r:id="rId71"/>
    <p:sldId id="528" r:id="rId72"/>
    <p:sldId id="529" r:id="rId73"/>
    <p:sldId id="530" r:id="rId74"/>
    <p:sldId id="499" r:id="rId75"/>
    <p:sldId id="531" r:id="rId76"/>
    <p:sldId id="500" r:id="rId77"/>
    <p:sldId id="501" r:id="rId78"/>
    <p:sldId id="502" r:id="rId79"/>
    <p:sldId id="503" r:id="rId80"/>
    <p:sldId id="566" r:id="rId81"/>
    <p:sldId id="574" r:id="rId82"/>
    <p:sldId id="575" r:id="rId83"/>
    <p:sldId id="569" r:id="rId84"/>
    <p:sldId id="570" r:id="rId85"/>
    <p:sldId id="571" r:id="rId86"/>
    <p:sldId id="573" r:id="rId87"/>
    <p:sldId id="568" r:id="rId88"/>
    <p:sldId id="557" r:id="rId89"/>
    <p:sldId id="558" r:id="rId90"/>
    <p:sldId id="559" r:id="rId91"/>
    <p:sldId id="560" r:id="rId92"/>
    <p:sldId id="561" r:id="rId93"/>
    <p:sldId id="562" r:id="rId94"/>
    <p:sldId id="563" r:id="rId95"/>
    <p:sldId id="564" r:id="rId96"/>
    <p:sldId id="565" r:id="rId97"/>
    <p:sldId id="506" r:id="rId98"/>
    <p:sldId id="576" r:id="rId99"/>
    <p:sldId id="578" r:id="rId100"/>
    <p:sldId id="577" r:id="rId101"/>
    <p:sldId id="579" r:id="rId102"/>
    <p:sldId id="580" r:id="rId103"/>
    <p:sldId id="581" r:id="rId104"/>
    <p:sldId id="582" r:id="rId105"/>
    <p:sldId id="583" r:id="rId106"/>
    <p:sldId id="584" r:id="rId107"/>
    <p:sldId id="567" r:id="rId108"/>
    <p:sldId id="572" r:id="rId109"/>
    <p:sldId id="585" r:id="rId110"/>
    <p:sldId id="586" r:id="rId111"/>
    <p:sldId id="587" r:id="rId112"/>
    <p:sldId id="588" r:id="rId113"/>
    <p:sldId id="589" r:id="rId114"/>
    <p:sldId id="590" r:id="rId115"/>
    <p:sldId id="591" r:id="rId116"/>
    <p:sldId id="592" r:id="rId117"/>
    <p:sldId id="593" r:id="rId118"/>
    <p:sldId id="594" r:id="rId119"/>
    <p:sldId id="595" r:id="rId120"/>
    <p:sldId id="596" r:id="rId121"/>
    <p:sldId id="597" r:id="rId122"/>
    <p:sldId id="603" r:id="rId123"/>
    <p:sldId id="288" r:id="rId124"/>
    <p:sldId id="289" r:id="rId125"/>
    <p:sldId id="290" r:id="rId126"/>
    <p:sldId id="291" r:id="rId127"/>
    <p:sldId id="292" r:id="rId128"/>
    <p:sldId id="598" r:id="rId129"/>
    <p:sldId id="599" r:id="rId130"/>
    <p:sldId id="600" r:id="rId131"/>
    <p:sldId id="601" r:id="rId132"/>
    <p:sldId id="602" r:id="rId133"/>
  </p:sldIdLst>
  <p:sldSz cx="12192000" cy="6858000"/>
  <p:notesSz cx="6735763" cy="98663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FF"/>
    <a:srgbClr val="FF0000"/>
    <a:srgbClr val="FF00FF"/>
    <a:srgbClr val="5CE61E"/>
    <a:srgbClr val="FFFF00"/>
    <a:srgbClr val="4472C4"/>
    <a:srgbClr val="2806D4"/>
    <a:srgbClr val="E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45748-54CF-4E61-B454-E5F36BA8C96F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30170-BB44-46F9-B908-131B22ACC6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590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152F7-7464-4046-877C-E0BDE24277A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58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152F7-7464-4046-877C-E0BDE24277A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5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152F7-7464-4046-877C-E0BDE24277A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6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152F7-7464-4046-877C-E0BDE24277A5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46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152F7-7464-4046-877C-E0BDE24277A5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5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152F7-7464-4046-877C-E0BDE24277A5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053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152F7-7464-4046-877C-E0BDE24277A5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40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152F7-7464-4046-877C-E0BDE24277A5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57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D03A2-8033-43C7-B0BB-73F5CDC79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31381A-8C0A-47EC-BC20-CA858E70C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77F9B-93B7-4306-814C-B6E32B49E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DB4CD-98BC-464F-81A8-820AB783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3F1F0-9907-4E4E-98F9-6C6356C7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84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0E5A7-92B6-4882-A9C6-0C2DB523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05A52C-2F59-4D9E-B148-7C767ABAD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88CED6-94B7-4F5A-B9AA-FDCCE9D9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7B7370-93FE-44A9-9AD2-3B40A482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186B10-A5CE-425C-B5C5-D06D6EF7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0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E12F29-C806-48CF-B1B0-53234E26C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E351B1-EFBB-432B-A84B-F73653C6E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4B1B0C-D202-41DE-8750-ECA37A0A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F4956-71C0-4FB0-B6D4-BE2E24E82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B00942-3C16-4F46-A64D-AF353176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4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5E45A-7C3B-45B9-B40A-F3CE7E3A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521B7-2FE0-46BD-80D5-A862FDA1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BC685-3972-4D6B-B768-FD5B1D15E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0F276F-4C1E-4EE2-9A34-216F51EE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540777-4506-423C-BF58-7298770F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92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5C8BB-2DD9-4A01-B32E-A6B04729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8D8E94-DC3F-422E-8BAB-09ECA9C5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7AC9F3-1C7B-4614-9BB4-D8983109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A03C3-6052-4DDE-9313-ED4FAAD5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2E45B-D6C2-42BE-A466-A2B3381F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94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3F4F9-C397-482D-83AF-E8C66961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8EC3C-DB96-4049-889B-A3F05BDE2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2FA4B7-AE4D-4CD0-884F-237ED1E3A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E87B88-0256-436F-9964-C54C3767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4AC73-D0B9-4507-A324-FCDF1D34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E8C4BB-77F4-4D75-A30A-FE2F842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35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2F1D1-18BE-4AEB-B26B-EF1A19327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347375-6F6E-478B-8CA7-D699FE877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30E1C1-204E-4053-843C-386003F26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FB3EC1-A207-4B5E-8B3E-D12DE29A6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15182B-EA72-4462-BC51-AA6318247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22CB8E-21B1-453C-89EE-5AD7094A7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C9AC43-BFFA-4347-A8B6-C029A2E3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092DD7-047D-40E3-A565-824DF71A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87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27526-A1E7-410A-8C7A-245F90A4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A86F29-6655-497A-A33E-64E785C8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09334E-E5BA-48F5-9680-97B3B0B5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F20537-ECB7-41C0-9A68-52E6A5F9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8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D28B95-1189-4D05-8085-6A092F50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B796B8-B748-4CEF-9D8F-B8D5D490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D96BD0-A8DB-422D-B1F8-1DE0D7EA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84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BA066-DCCC-4719-9CAD-32FC28B7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0E876C-E23F-4352-BAA4-258864E2B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F2851A-72BA-4D7A-B0DC-26435BE8B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9B06A3-46E5-47F2-BC3F-F8389312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3404B1-1034-4A74-9E15-66FCF086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F04CC8-473A-420E-A131-8335EBA2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7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6839F-EABA-4779-8B3F-E0AFA4F10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0CA699-B8C9-4DF9-A776-B5CEDC7CC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46B144-8969-4E2C-9984-E65FB1ED5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887702-B4E1-45D2-B4B3-8A7F6A6A2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6DC5A4-97EC-43DF-B6A6-559B7C30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8A0B7-7C56-4F64-9F1D-F77252E0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61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3E90D6-CEFA-4D2C-9E91-1E794BE7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DCA30A-2837-4A9E-A795-4164A5C6D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E124D8-E67E-4F78-B5EB-926840FEB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BA577-ECB5-4A54-B5E9-7CBEDCA6E23C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EE5CE3-CB7D-43DA-AE22-D0E57EC7D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084F9B-E839-4AC2-894E-1FF4BB6CB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B5583-B13F-435B-A3CE-1491BE71B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46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178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1410.png"/><Relationship Id="rId4" Type="http://schemas.openxmlformats.org/officeDocument/2006/relationships/image" Target="../media/image1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7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107.png"/><Relationship Id="rId7" Type="http://schemas.openxmlformats.org/officeDocument/2006/relationships/image" Target="../media/image46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Relationship Id="rId9" Type="http://schemas.openxmlformats.org/officeDocument/2006/relationships/image" Target="../media/image4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106.png"/><Relationship Id="rId7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110.png"/><Relationship Id="rId4" Type="http://schemas.openxmlformats.org/officeDocument/2006/relationships/image" Target="../media/image4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580.png"/><Relationship Id="rId7" Type="http://schemas.openxmlformats.org/officeDocument/2006/relationships/image" Target="../media/image64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680.png"/><Relationship Id="rId5" Type="http://schemas.openxmlformats.org/officeDocument/2006/relationships/image" Target="../media/image600.png"/><Relationship Id="rId10" Type="http://schemas.openxmlformats.org/officeDocument/2006/relationships/image" Target="../media/image670.png"/><Relationship Id="rId4" Type="http://schemas.openxmlformats.org/officeDocument/2006/relationships/image" Target="../media/image620.png"/><Relationship Id="rId9" Type="http://schemas.openxmlformats.org/officeDocument/2006/relationships/image" Target="../media/image66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80.png"/><Relationship Id="rId7" Type="http://schemas.openxmlformats.org/officeDocument/2006/relationships/image" Target="../media/image68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00.png"/><Relationship Id="rId4" Type="http://schemas.openxmlformats.org/officeDocument/2006/relationships/image" Target="../media/image62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580.png"/><Relationship Id="rId7" Type="http://schemas.openxmlformats.org/officeDocument/2006/relationships/image" Target="../media/image68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00.png"/><Relationship Id="rId4" Type="http://schemas.openxmlformats.org/officeDocument/2006/relationships/image" Target="../media/image6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80.png"/><Relationship Id="rId7" Type="http://schemas.openxmlformats.org/officeDocument/2006/relationships/image" Target="../media/image68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711.png"/><Relationship Id="rId4" Type="http://schemas.openxmlformats.org/officeDocument/2006/relationships/image" Target="../media/image6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60.png"/><Relationship Id="rId3" Type="http://schemas.openxmlformats.org/officeDocument/2006/relationships/image" Target="../media/image161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5" Type="http://schemas.openxmlformats.org/officeDocument/2006/relationships/image" Target="../media/image122.png"/><Relationship Id="rId10" Type="http://schemas.openxmlformats.org/officeDocument/2006/relationships/image" Target="../media/image231.png"/><Relationship Id="rId4" Type="http://schemas.openxmlformats.org/officeDocument/2006/relationships/image" Target="../media/image170.png"/><Relationship Id="rId9" Type="http://schemas.openxmlformats.org/officeDocument/2006/relationships/image" Target="../media/image221.png"/><Relationship Id="rId14" Type="http://schemas.openxmlformats.org/officeDocument/2006/relationships/image" Target="../media/image2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70.png"/><Relationship Id="rId3" Type="http://schemas.openxmlformats.org/officeDocument/2006/relationships/image" Target="../media/image161.png"/><Relationship Id="rId7" Type="http://schemas.openxmlformats.org/officeDocument/2006/relationships/image" Target="../media/image360.png"/><Relationship Id="rId12" Type="http://schemas.openxmlformats.org/officeDocument/2006/relationships/image" Target="../media/image26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50.png"/><Relationship Id="rId5" Type="http://schemas.openxmlformats.org/officeDocument/2006/relationships/image" Target="../media/image350.png"/><Relationship Id="rId10" Type="http://schemas.openxmlformats.org/officeDocument/2006/relationships/image" Target="../media/image240.png"/><Relationship Id="rId4" Type="http://schemas.openxmlformats.org/officeDocument/2006/relationships/image" Target="../media/image340.png"/><Relationship Id="rId9" Type="http://schemas.openxmlformats.org/officeDocument/2006/relationships/image" Target="../media/image3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CE572CF-FD0B-4D15-A73E-899D33663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96" y="1880828"/>
            <a:ext cx="10909212" cy="17907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8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altLang="zh-C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+ </a:t>
            </a:r>
            <a:r>
              <a:rPr lang="en-US" altLang="zh-CN" sz="8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US" altLang="zh-C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 </a:t>
            </a:r>
            <a:r>
              <a:rPr lang="zh-CN" altLang="en-US" sz="8000" b="1" dirty="0"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实验数据处理</a:t>
            </a:r>
            <a:endParaRPr lang="en-US" altLang="zh-CN" sz="8000" b="1" dirty="0"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41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3"/>
            <a:ext cx="12192635" cy="56846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E52E9751-001C-4F06-8910-19F552CC7196}"/>
              </a:ext>
            </a:extLst>
          </p:cNvPr>
          <p:cNvSpPr txBox="1">
            <a:spLocks/>
          </p:cNvSpPr>
          <p:nvPr/>
        </p:nvSpPr>
        <p:spPr>
          <a:xfrm>
            <a:off x="2567608" y="116632"/>
            <a:ext cx="8532948" cy="624261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+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,99,101,102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154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,157,159,160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Hf (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266 MeV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/274MeV)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8A438A-3F6B-438E-A3E7-A9051DAA2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2"/>
          <a:stretch/>
        </p:blipFill>
        <p:spPr>
          <a:xfrm>
            <a:off x="83332" y="1622528"/>
            <a:ext cx="5735960" cy="36129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C6C254-E0FE-403C-8768-876F8F2D9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26"/>
          <a:stretch/>
        </p:blipFill>
        <p:spPr>
          <a:xfrm>
            <a:off x="6096000" y="1622528"/>
            <a:ext cx="5863365" cy="36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214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baseline="30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151,152</a:t>
            </a:r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Yb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7E794B7-1084-D48C-83BC-B523E52F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836" y="0"/>
            <a:ext cx="5754305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61083B-B16A-B402-1CBC-1FA95FA7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23" y="1052736"/>
            <a:ext cx="6169509" cy="57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140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2"/>
            <a:ext cx="12192635" cy="842177"/>
          </a:xfrm>
        </p:spPr>
        <p:txBody>
          <a:bodyPr>
            <a:normAutofit/>
          </a:bodyPr>
          <a:lstStyle/>
          <a:p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BAC6831-1356-4A60-91F7-A939ACBC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948254"/>
            <a:ext cx="4512459" cy="5774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B8C3AC-8C25-4CEC-AE42-BBF02719C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96" y="20472"/>
            <a:ext cx="7061004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43ABC51-1674-4776-996F-B3218376C046}"/>
              </a:ext>
            </a:extLst>
          </p:cNvPr>
          <p:cNvSpPr/>
          <p:nvPr/>
        </p:nvSpPr>
        <p:spPr>
          <a:xfrm>
            <a:off x="6924092" y="188639"/>
            <a:ext cx="108012" cy="641909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B6C01E-87A5-4777-8197-C0FABB9B6B12}"/>
              </a:ext>
            </a:extLst>
          </p:cNvPr>
          <p:cNvSpPr/>
          <p:nvPr/>
        </p:nvSpPr>
        <p:spPr>
          <a:xfrm>
            <a:off x="9948428" y="188639"/>
            <a:ext cx="108012" cy="6425158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0BC165-3CFD-4CDC-85EA-D546F44A9A3D}"/>
              </a:ext>
            </a:extLst>
          </p:cNvPr>
          <p:cNvSpPr/>
          <p:nvPr/>
        </p:nvSpPr>
        <p:spPr>
          <a:xfrm>
            <a:off x="9300356" y="152636"/>
            <a:ext cx="108012" cy="6425158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E2852E-75AD-456D-A3FB-7FC76B46F965}"/>
              </a:ext>
            </a:extLst>
          </p:cNvPr>
          <p:cNvSpPr/>
          <p:nvPr/>
        </p:nvSpPr>
        <p:spPr>
          <a:xfrm>
            <a:off x="9800278" y="188640"/>
            <a:ext cx="108012" cy="6425158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4EE1857-A92B-4336-B6F7-BD052AC0C444}"/>
              </a:ext>
            </a:extLst>
          </p:cNvPr>
          <p:cNvSpPr/>
          <p:nvPr/>
        </p:nvSpPr>
        <p:spPr>
          <a:xfrm>
            <a:off x="7752184" y="44624"/>
            <a:ext cx="235124" cy="518377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93BBDC-6D62-4FB2-8DC2-42405266FC41}"/>
              </a:ext>
            </a:extLst>
          </p:cNvPr>
          <p:cNvSpPr/>
          <p:nvPr/>
        </p:nvSpPr>
        <p:spPr>
          <a:xfrm>
            <a:off x="8525172" y="1182431"/>
            <a:ext cx="235124" cy="518377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D3B12A-ECC0-46F6-8320-EC166B2BF31F}"/>
              </a:ext>
            </a:extLst>
          </p:cNvPr>
          <p:cNvSpPr txBox="1"/>
          <p:nvPr/>
        </p:nvSpPr>
        <p:spPr>
          <a:xfrm>
            <a:off x="8195697" y="359392"/>
            <a:ext cx="741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baseline="30000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1800" b="1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endParaRPr lang="zh-CN" altLang="en-US" b="1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8094D72-63A7-4BD0-A822-623CF6128DE9}"/>
              </a:ext>
            </a:extLst>
          </p:cNvPr>
          <p:cNvSpPr/>
          <p:nvPr/>
        </p:nvSpPr>
        <p:spPr>
          <a:xfrm>
            <a:off x="7821273" y="3429000"/>
            <a:ext cx="235124" cy="518377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F1A310-9B14-408A-ABDE-CD120E237B41}"/>
              </a:ext>
            </a:extLst>
          </p:cNvPr>
          <p:cNvSpPr txBox="1"/>
          <p:nvPr/>
        </p:nvSpPr>
        <p:spPr>
          <a:xfrm>
            <a:off x="8083285" y="2760958"/>
            <a:ext cx="741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baseline="30000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1800" b="1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337083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2"/>
            <a:ext cx="12192635" cy="842177"/>
          </a:xfrm>
        </p:spPr>
        <p:txBody>
          <a:bodyPr>
            <a:normAutofit/>
          </a:bodyPr>
          <a:lstStyle/>
          <a:p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BAC6831-1356-4A60-91F7-A939ACBC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948254"/>
            <a:ext cx="4512459" cy="57743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B9D0E0-8FAF-44DE-8441-00FCBB5FA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80" y="20471"/>
            <a:ext cx="5330771" cy="33331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5F8F2C-A00E-412E-8612-A56ADB28B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374107"/>
            <a:ext cx="5510791" cy="3331977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A9C6A9FF-6685-4F19-B9D6-F30EC27242A6}"/>
              </a:ext>
            </a:extLst>
          </p:cNvPr>
          <p:cNvSpPr/>
          <p:nvPr/>
        </p:nvSpPr>
        <p:spPr>
          <a:xfrm>
            <a:off x="2819636" y="3104964"/>
            <a:ext cx="1224136" cy="468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1EA98A1-C0AE-45ED-8ADA-D4EB895CC058}"/>
              </a:ext>
            </a:extLst>
          </p:cNvPr>
          <p:cNvSpPr/>
          <p:nvPr/>
        </p:nvSpPr>
        <p:spPr>
          <a:xfrm>
            <a:off x="2880688" y="2132856"/>
            <a:ext cx="1224136" cy="468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377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2"/>
            <a:ext cx="12192635" cy="842177"/>
          </a:xfrm>
        </p:spPr>
        <p:txBody>
          <a:bodyPr>
            <a:normAutofit/>
          </a:bodyPr>
          <a:lstStyle/>
          <a:p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Yb(IDT)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89AEF84-71EB-45F6-AF0B-EEB87A9C2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878525"/>
            <a:ext cx="10619249" cy="595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02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2"/>
            <a:ext cx="12192635" cy="842177"/>
          </a:xfrm>
        </p:spPr>
        <p:txBody>
          <a:bodyPr>
            <a:normAutofit/>
          </a:bodyPr>
          <a:lstStyle/>
          <a:p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CFF7341-4E4F-4115-A22E-03A4F4EF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196752"/>
            <a:ext cx="4572000" cy="4943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F52841-94A4-4AF2-BC61-889DBF20ADFC}"/>
              </a:ext>
            </a:extLst>
          </p:cNvPr>
          <p:cNvSpPr txBox="1"/>
          <p:nvPr/>
        </p:nvSpPr>
        <p:spPr>
          <a:xfrm>
            <a:off x="3548057" y="2384884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19/2</a:t>
            </a:r>
            <a:r>
              <a:rPr lang="en-US" altLang="zh-CN" sz="2400" baseline="30000" dirty="0">
                <a:solidFill>
                  <a:srgbClr val="FF0000"/>
                </a:solidFill>
              </a:rPr>
              <a:t>+</a:t>
            </a:r>
            <a:endParaRPr lang="zh-CN" altLang="en-US" sz="2400" baseline="300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E6114E-5256-47B4-A839-F6A1D01ED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40" y="923761"/>
            <a:ext cx="6109458" cy="5897744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09A04E5D-6292-4777-94DD-49D7380B4F50}"/>
              </a:ext>
            </a:extLst>
          </p:cNvPr>
          <p:cNvSpPr/>
          <p:nvPr/>
        </p:nvSpPr>
        <p:spPr>
          <a:xfrm>
            <a:off x="9484167" y="3592736"/>
            <a:ext cx="252028" cy="698397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BAF6C7E-79E4-4C3D-9479-2E0562452B30}"/>
              </a:ext>
            </a:extLst>
          </p:cNvPr>
          <p:cNvSpPr/>
          <p:nvPr/>
        </p:nvSpPr>
        <p:spPr>
          <a:xfrm>
            <a:off x="9078314" y="3592736"/>
            <a:ext cx="252028" cy="698397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0922B89-25BA-4296-BD1C-F214B1FFFF9D}"/>
              </a:ext>
            </a:extLst>
          </p:cNvPr>
          <p:cNvSpPr/>
          <p:nvPr/>
        </p:nvSpPr>
        <p:spPr>
          <a:xfrm>
            <a:off x="8323846" y="3592736"/>
            <a:ext cx="252028" cy="698397"/>
          </a:xfrm>
          <a:prstGeom prst="ellipse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E1E0D74-813E-4553-A079-0D9E15917810}"/>
              </a:ext>
            </a:extLst>
          </p:cNvPr>
          <p:cNvSpPr/>
          <p:nvPr/>
        </p:nvSpPr>
        <p:spPr>
          <a:xfrm>
            <a:off x="7759522" y="4927365"/>
            <a:ext cx="235124" cy="518377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8E48B65-B909-4C28-8877-DCA0E584B558}"/>
              </a:ext>
            </a:extLst>
          </p:cNvPr>
          <p:cNvSpPr/>
          <p:nvPr/>
        </p:nvSpPr>
        <p:spPr>
          <a:xfrm>
            <a:off x="7385634" y="4589008"/>
            <a:ext cx="235124" cy="518377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43DB4CC-8A02-4620-B091-01C2F078CD32}"/>
              </a:ext>
            </a:extLst>
          </p:cNvPr>
          <p:cNvSpPr/>
          <p:nvPr/>
        </p:nvSpPr>
        <p:spPr>
          <a:xfrm>
            <a:off x="6855875" y="4776189"/>
            <a:ext cx="235124" cy="518377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8EE188C-CEFC-45A1-B0A1-C41DA166D735}"/>
              </a:ext>
            </a:extLst>
          </p:cNvPr>
          <p:cNvSpPr/>
          <p:nvPr/>
        </p:nvSpPr>
        <p:spPr>
          <a:xfrm>
            <a:off x="11399215" y="5301928"/>
            <a:ext cx="235124" cy="518377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3F000F1-0369-4622-AB9E-FFB1108EDC36}"/>
              </a:ext>
            </a:extLst>
          </p:cNvPr>
          <p:cNvSpPr/>
          <p:nvPr/>
        </p:nvSpPr>
        <p:spPr>
          <a:xfrm>
            <a:off x="6506136" y="5277929"/>
            <a:ext cx="235124" cy="518377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CFC84E1-48AD-48E7-B7CE-F6B4D23B31DB}"/>
              </a:ext>
            </a:extLst>
          </p:cNvPr>
          <p:cNvSpPr txBox="1"/>
          <p:nvPr/>
        </p:nvSpPr>
        <p:spPr>
          <a:xfrm>
            <a:off x="8361681" y="3184332"/>
            <a:ext cx="1405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baseline="30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148</a:t>
            </a:r>
            <a:r>
              <a:rPr lang="en-US" altLang="zh-CN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Er(257)</a:t>
            </a:r>
            <a:endParaRPr lang="zh-CN" altLang="en-US" b="1" dirty="0">
              <a:solidFill>
                <a:srgbClr val="FF00FF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5B131DB-D558-46FC-BE50-3EC132CB07A8}"/>
              </a:ext>
            </a:extLst>
          </p:cNvPr>
          <p:cNvSpPr/>
          <p:nvPr/>
        </p:nvSpPr>
        <p:spPr>
          <a:xfrm>
            <a:off x="10538317" y="3649842"/>
            <a:ext cx="252028" cy="6983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7E5FEB-F0AA-415F-8FC3-70076DF665C4}"/>
              </a:ext>
            </a:extLst>
          </p:cNvPr>
          <p:cNvSpPr txBox="1"/>
          <p:nvPr/>
        </p:nvSpPr>
        <p:spPr>
          <a:xfrm>
            <a:off x="10203547" y="3365614"/>
            <a:ext cx="12749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1578-1319=259</a:t>
            </a:r>
            <a:endParaRPr lang="zh-CN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503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2"/>
            <a:ext cx="12192635" cy="842177"/>
          </a:xfrm>
        </p:spPr>
        <p:txBody>
          <a:bodyPr>
            <a:normAutofit/>
          </a:bodyPr>
          <a:lstStyle/>
          <a:p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CFF7341-4E4F-4115-A22E-03A4F4EF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196752"/>
            <a:ext cx="4572000" cy="4943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F52841-94A4-4AF2-BC61-889DBF20ADFC}"/>
              </a:ext>
            </a:extLst>
          </p:cNvPr>
          <p:cNvSpPr txBox="1"/>
          <p:nvPr/>
        </p:nvSpPr>
        <p:spPr>
          <a:xfrm>
            <a:off x="3548057" y="2384884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19/2</a:t>
            </a:r>
            <a:r>
              <a:rPr lang="en-US" altLang="zh-CN" sz="2400" baseline="30000" dirty="0">
                <a:solidFill>
                  <a:srgbClr val="FF0000"/>
                </a:solidFill>
              </a:rPr>
              <a:t>+</a:t>
            </a:r>
            <a:endParaRPr lang="zh-CN" altLang="en-US" sz="2400" baseline="30000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6DA5F0-BD83-46D4-83DD-873DB6107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08" y="1323986"/>
            <a:ext cx="7387932" cy="46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748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2"/>
            <a:ext cx="12192635" cy="842177"/>
          </a:xfrm>
        </p:spPr>
        <p:txBody>
          <a:bodyPr>
            <a:normAutofit/>
          </a:bodyPr>
          <a:lstStyle/>
          <a:p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CFF7341-4E4F-4115-A22E-03A4F4EF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" y="1160748"/>
            <a:ext cx="4572000" cy="4943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F52841-94A4-4AF2-BC61-889DBF20ADFC}"/>
              </a:ext>
            </a:extLst>
          </p:cNvPr>
          <p:cNvSpPr txBox="1"/>
          <p:nvPr/>
        </p:nvSpPr>
        <p:spPr>
          <a:xfrm>
            <a:off x="3179676" y="2348880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19/2</a:t>
            </a:r>
            <a:r>
              <a:rPr lang="en-US" altLang="zh-CN" sz="2400" baseline="30000" dirty="0">
                <a:solidFill>
                  <a:srgbClr val="FF0000"/>
                </a:solidFill>
              </a:rPr>
              <a:t>+</a:t>
            </a:r>
            <a:endParaRPr lang="zh-CN" altLang="en-US" sz="2400" baseline="30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883117-BA5B-4988-BFFB-3A7F5184D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94" y="1144872"/>
            <a:ext cx="762256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61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2"/>
            <a:ext cx="12192635" cy="842177"/>
          </a:xfrm>
        </p:spPr>
        <p:txBody>
          <a:bodyPr>
            <a:normAutofit/>
          </a:bodyPr>
          <a:lstStyle/>
          <a:p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149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64A5EF2-4CBE-4684-8520-8AC92462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" y="878525"/>
            <a:ext cx="4844535" cy="5810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70489E-2B04-4988-BDDF-D802B36DC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9" b="-7073"/>
          <a:stretch/>
        </p:blipFill>
        <p:spPr>
          <a:xfrm>
            <a:off x="3539716" y="910275"/>
            <a:ext cx="8491473" cy="2753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5BB08F3-FD47-4B5C-900E-8FB7944AB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44" y="1927654"/>
            <a:ext cx="7140323" cy="407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336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2"/>
            <a:ext cx="12192635" cy="842177"/>
          </a:xfrm>
        </p:spPr>
        <p:txBody>
          <a:bodyPr>
            <a:normAutofit/>
          </a:bodyPr>
          <a:lstStyle/>
          <a:p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149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64A5EF2-4CBE-4684-8520-8AC92462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" y="878525"/>
            <a:ext cx="4844535" cy="5810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70489E-2B04-4988-BDDF-D802B36DC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9" b="-7073"/>
          <a:stretch/>
        </p:blipFill>
        <p:spPr>
          <a:xfrm>
            <a:off x="3539716" y="910275"/>
            <a:ext cx="8491473" cy="2753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0478CC1-3EC7-404A-BF21-41B84FE16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41" y="1700808"/>
            <a:ext cx="7704491" cy="461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99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2"/>
            <a:ext cx="12192635" cy="842177"/>
          </a:xfrm>
        </p:spPr>
        <p:txBody>
          <a:bodyPr>
            <a:normAutofit/>
          </a:bodyPr>
          <a:lstStyle/>
          <a:p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D978598-7852-4277-A3B0-E27D8E67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240"/>
            <a:ext cx="4257154" cy="39445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ED8030-7690-4FA2-B13F-E05390E1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96" y="1473890"/>
            <a:ext cx="7782641" cy="436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96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Ru(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58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Ni, p2n/2p2n)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Lu/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Yb)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54594E3-6C46-4076-B9E3-D183ADC6C2B6}"/>
              </a:ext>
            </a:extLst>
          </p:cNvPr>
          <p:cNvSpPr/>
          <p:nvPr/>
        </p:nvSpPr>
        <p:spPr>
          <a:xfrm>
            <a:off x="839416" y="1412776"/>
            <a:ext cx="8782750" cy="40664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 </a:t>
            </a:r>
            <a:r>
              <a:rPr lang="en-US" altLang="zh-CN" sz="3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(0.5mg/cm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)+50ug /cm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4800" dirty="0"/>
              <a:t>·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C(reset foil)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energy: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274 MeV, 266MeV *110h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intensity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pnA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in middle of target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15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269.5 MeV, 261.5 MeV</a:t>
            </a:r>
          </a:p>
        </p:txBody>
      </p:sp>
    </p:spTree>
    <p:extLst>
      <p:ext uri="{BB962C8B-B14F-4D97-AF65-F5344CB8AC3E}">
        <p14:creationId xmlns:p14="http://schemas.microsoft.com/office/powerpoint/2010/main" val="14747018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2"/>
            <a:ext cx="12192635" cy="842177"/>
          </a:xfrm>
        </p:spPr>
        <p:txBody>
          <a:bodyPr>
            <a:normAutofit/>
          </a:bodyPr>
          <a:lstStyle/>
          <a:p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D978598-7852-4277-A3B0-E27D8E67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240"/>
            <a:ext cx="4257154" cy="39445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21B7AD-D117-43A5-B1A3-85CA7AB63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03" y="1436240"/>
            <a:ext cx="7997147" cy="43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890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6E432DCD-1413-F945-983E-6301D0842DAF}"/>
              </a:ext>
            </a:extLst>
          </p:cNvPr>
          <p:cNvSpPr txBox="1"/>
          <p:nvPr/>
        </p:nvSpPr>
        <p:spPr>
          <a:xfrm>
            <a:off x="2279576" y="2168860"/>
            <a:ext cx="7632848" cy="118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5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152</a:t>
            </a:r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 IDT</a:t>
            </a:r>
          </a:p>
        </p:txBody>
      </p:sp>
    </p:spTree>
    <p:extLst>
      <p:ext uri="{BB962C8B-B14F-4D97-AF65-F5344CB8AC3E}">
        <p14:creationId xmlns:p14="http://schemas.microsoft.com/office/powerpoint/2010/main" val="41901800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Yb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5C5C025-7E59-DCC7-F10B-1AF0FA4F9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010524"/>
            <a:ext cx="4638200" cy="58220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32921C-E8B8-A6A9-80FE-E3555F9B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4362450"/>
            <a:ext cx="5334000" cy="2495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CF4C6E-B8DE-AD3D-477B-D62418B98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36" y="25400"/>
            <a:ext cx="7053933" cy="4446249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49BC0298-63CF-9BD7-ED5A-BD59CBE43811}"/>
              </a:ext>
            </a:extLst>
          </p:cNvPr>
          <p:cNvSpPr/>
          <p:nvPr/>
        </p:nvSpPr>
        <p:spPr>
          <a:xfrm>
            <a:off x="5663952" y="25400"/>
            <a:ext cx="288032" cy="5232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1EB9803-AE7E-8433-92D0-CE072D70C607}"/>
              </a:ext>
            </a:extLst>
          </p:cNvPr>
          <p:cNvSpPr/>
          <p:nvPr/>
        </p:nvSpPr>
        <p:spPr>
          <a:xfrm>
            <a:off x="5916106" y="1106032"/>
            <a:ext cx="288032" cy="5232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0C47E95-1098-50CC-EA7A-9BE2B460D94D}"/>
              </a:ext>
            </a:extLst>
          </p:cNvPr>
          <p:cNvSpPr/>
          <p:nvPr/>
        </p:nvSpPr>
        <p:spPr>
          <a:xfrm>
            <a:off x="5663952" y="3167360"/>
            <a:ext cx="288032" cy="5232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D737F3-FB3F-646A-5F2B-47D6C3CCB418}"/>
              </a:ext>
            </a:extLst>
          </p:cNvPr>
          <p:cNvSpPr/>
          <p:nvPr/>
        </p:nvSpPr>
        <p:spPr>
          <a:xfrm>
            <a:off x="9421548" y="3241624"/>
            <a:ext cx="562884" cy="803695"/>
          </a:xfrm>
          <a:prstGeom prst="ellipse">
            <a:avLst/>
          </a:prstGeom>
          <a:noFill/>
          <a:ln w="28575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72DF84-FC4A-E92B-9B72-3F4D552CC1FA}"/>
              </a:ext>
            </a:extLst>
          </p:cNvPr>
          <p:cNvSpPr txBox="1"/>
          <p:nvPr/>
        </p:nvSpPr>
        <p:spPr>
          <a:xfrm>
            <a:off x="8112224" y="2495550"/>
            <a:ext cx="3420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1531</a:t>
            </a:r>
            <a:r>
              <a:rPr lang="zh-CN" altLang="en-US" sz="2000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1578</a:t>
            </a:r>
            <a:r>
              <a:rPr lang="zh-CN" altLang="en-US" sz="2000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康普顿散射</a:t>
            </a:r>
            <a:endParaRPr lang="en-US" altLang="zh-CN" sz="2000" dirty="0">
              <a:solidFill>
                <a:srgbClr val="3B3B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69DF609-783B-9BAA-2F04-5D5CA3E4990A}"/>
              </a:ext>
            </a:extLst>
          </p:cNvPr>
          <p:cNvSpPr/>
          <p:nvPr/>
        </p:nvSpPr>
        <p:spPr>
          <a:xfrm>
            <a:off x="6715481" y="3374468"/>
            <a:ext cx="288032" cy="5232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4984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Yb (139 keV gate (</a:t>
            </a:r>
            <a:r>
              <a:rPr lang="en-US" altLang="zh-CN" sz="4000" b="1" dirty="0">
                <a:solidFill>
                  <a:srgbClr val="3B3B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140.4,</a:t>
            </a:r>
            <a:r>
              <a:rPr lang="en-US" altLang="zh-CN" sz="4000" b="1" baseline="30000" dirty="0">
                <a:solidFill>
                  <a:srgbClr val="3B3B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solidFill>
                  <a:srgbClr val="3B3B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Tm,0.45us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35FC5A8-0E5E-3017-6A25-F73413E28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308523" y="945394"/>
            <a:ext cx="5303912" cy="32773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51BF0E-B6E3-A011-D56F-23C5B7447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113076"/>
            <a:ext cx="9912424" cy="26670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3FD13426-E0D2-F5F2-8B5A-0EE47383CA05}"/>
              </a:ext>
            </a:extLst>
          </p:cNvPr>
          <p:cNvSpPr/>
          <p:nvPr/>
        </p:nvSpPr>
        <p:spPr>
          <a:xfrm>
            <a:off x="1163452" y="5058469"/>
            <a:ext cx="252028" cy="776213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C08B3F-0573-2130-C5BD-5F53895E50A8}"/>
              </a:ext>
            </a:extLst>
          </p:cNvPr>
          <p:cNvSpPr txBox="1"/>
          <p:nvPr/>
        </p:nvSpPr>
        <p:spPr>
          <a:xfrm>
            <a:off x="6492044" y="2122413"/>
            <a:ext cx="4275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需要排除掉短寿命的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</a:t>
            </a:r>
          </a:p>
        </p:txBody>
      </p:sp>
    </p:spTree>
    <p:extLst>
      <p:ext uri="{BB962C8B-B14F-4D97-AF65-F5344CB8AC3E}">
        <p14:creationId xmlns:p14="http://schemas.microsoft.com/office/powerpoint/2010/main" val="20395151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Yb (347 keV gate )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C2F1A92C-143D-4990-4CE1-BA97E16EB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61" y="3609021"/>
            <a:ext cx="7135756" cy="3252644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B414F474-B808-BC8B-8526-BEE4EF7EE96C}"/>
              </a:ext>
            </a:extLst>
          </p:cNvPr>
          <p:cNvSpPr/>
          <p:nvPr/>
        </p:nvSpPr>
        <p:spPr>
          <a:xfrm>
            <a:off x="10164452" y="5913276"/>
            <a:ext cx="432048" cy="468052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423FB1-0BD4-0167-4E38-A757C30E5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747"/>
            <a:ext cx="5659242" cy="31296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D2FB6A5-7DC3-9C4F-4241-9B3982E744B2}"/>
              </a:ext>
            </a:extLst>
          </p:cNvPr>
          <p:cNvSpPr txBox="1"/>
          <p:nvPr/>
        </p:nvSpPr>
        <p:spPr>
          <a:xfrm>
            <a:off x="6320605" y="1543357"/>
            <a:ext cx="4275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谱正常，可用于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IDT</a:t>
            </a:r>
          </a:p>
        </p:txBody>
      </p:sp>
    </p:spTree>
    <p:extLst>
      <p:ext uri="{BB962C8B-B14F-4D97-AF65-F5344CB8AC3E}">
        <p14:creationId xmlns:p14="http://schemas.microsoft.com/office/powerpoint/2010/main" val="1568748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Yb (312 keV gate )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D2FB6A5-7DC3-9C4F-4241-9B3982E744B2}"/>
              </a:ext>
            </a:extLst>
          </p:cNvPr>
          <p:cNvSpPr txBox="1"/>
          <p:nvPr/>
        </p:nvSpPr>
        <p:spPr>
          <a:xfrm>
            <a:off x="6320605" y="1543357"/>
            <a:ext cx="4275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谱正常，可用于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0EA687-C688-81D1-232F-695894F8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" y="919113"/>
            <a:ext cx="6079270" cy="3577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5F0F05-187D-DD30-1A41-43D646271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80" y="4363571"/>
            <a:ext cx="8157220" cy="2494429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531BE43D-85E3-8C5D-BA96-1346EE369E34}"/>
              </a:ext>
            </a:extLst>
          </p:cNvPr>
          <p:cNvSpPr/>
          <p:nvPr/>
        </p:nvSpPr>
        <p:spPr>
          <a:xfrm>
            <a:off x="10272464" y="5965216"/>
            <a:ext cx="432048" cy="468052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5403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Yb (358 keV gate (</a:t>
            </a:r>
            <a:r>
              <a:rPr lang="en-US" altLang="zh-CN" sz="4000" b="1" dirty="0">
                <a:solidFill>
                  <a:srgbClr val="3B3B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360,</a:t>
            </a:r>
            <a:r>
              <a:rPr lang="en-US" altLang="zh-CN" sz="4000" b="1" baseline="30000" dirty="0">
                <a:solidFill>
                  <a:srgbClr val="3B3B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solidFill>
                  <a:srgbClr val="3B3B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Er,2.55us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9C08B3F-0573-2130-C5BD-5F53895E50A8}"/>
              </a:ext>
            </a:extLst>
          </p:cNvPr>
          <p:cNvSpPr txBox="1"/>
          <p:nvPr/>
        </p:nvSpPr>
        <p:spPr>
          <a:xfrm>
            <a:off x="6492044" y="2122413"/>
            <a:ext cx="4275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需要排除掉短寿命的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D7BD3-91F5-74BD-7A10-431B434D5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" y="887095"/>
            <a:ext cx="5987262" cy="32509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995A45-D592-90C3-00F1-5A2C3E6FC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0050"/>
            <a:ext cx="8782050" cy="264795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3D60BB5E-F734-AACB-3452-70808703B547}"/>
              </a:ext>
            </a:extLst>
          </p:cNvPr>
          <p:cNvSpPr/>
          <p:nvPr/>
        </p:nvSpPr>
        <p:spPr>
          <a:xfrm>
            <a:off x="6276020" y="5891158"/>
            <a:ext cx="468052" cy="487665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0098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Yb IDT(347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312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139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359 keV gate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6485FC1-A591-2A3A-7F22-D89ECC87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6" y="980728"/>
            <a:ext cx="9950896" cy="5640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E60C3C-EFC0-6562-B08C-12E883902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64" y="1124744"/>
            <a:ext cx="2736976" cy="3730655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66FA2A3D-C417-4A9C-0925-22B56C43DE31}"/>
              </a:ext>
            </a:extLst>
          </p:cNvPr>
          <p:cNvSpPr/>
          <p:nvPr/>
        </p:nvSpPr>
        <p:spPr>
          <a:xfrm>
            <a:off x="7860196" y="4077072"/>
            <a:ext cx="720080" cy="3960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7712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Yb IDT(347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312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139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359 keV gate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0168B7F-3444-1998-5778-35AB9A8F9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9" y="912299"/>
            <a:ext cx="10444361" cy="59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79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Yb (413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421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541 keV gate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7193C86-8D14-C2EC-1581-DF456A3B6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85" y="989369"/>
            <a:ext cx="6107185" cy="58852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47F4BB-3269-BFB2-0983-B7DF8270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108" y="1140619"/>
            <a:ext cx="3960776" cy="53987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A85491-9653-4AFA-F1A8-5F26302BA716}"/>
              </a:ext>
            </a:extLst>
          </p:cNvPr>
          <p:cNvSpPr/>
          <p:nvPr/>
        </p:nvSpPr>
        <p:spPr>
          <a:xfrm>
            <a:off x="3251684" y="1119346"/>
            <a:ext cx="144016" cy="5550014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9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实验设置</a:t>
            </a:r>
            <a:endParaRPr lang="en-US" altLang="zh-CN" sz="4445" b="1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6FFBE4B-2895-4206-8FCC-69F9EABE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48" y="1091305"/>
            <a:ext cx="8136904" cy="57666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220A1B-B00C-47DF-974B-72D4525DE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3"/>
          <a:stretch/>
        </p:blipFill>
        <p:spPr>
          <a:xfrm>
            <a:off x="0" y="1023445"/>
            <a:ext cx="2928729" cy="133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44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Yb (167 keV gate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447F4BB-3269-BFB2-0983-B7DF8270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08" y="1140619"/>
            <a:ext cx="3960776" cy="53987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282809-EF32-06C2-2A1B-FD904213E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" y="902731"/>
            <a:ext cx="6002800" cy="59649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3AD5390-8567-F11B-40C5-0524A6775C93}"/>
              </a:ext>
            </a:extLst>
          </p:cNvPr>
          <p:cNvSpPr/>
          <p:nvPr/>
        </p:nvSpPr>
        <p:spPr>
          <a:xfrm>
            <a:off x="1026260" y="1064994"/>
            <a:ext cx="144016" cy="5550014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C8B294-D8D9-1BD8-2A7B-A6070F517323}"/>
              </a:ext>
            </a:extLst>
          </p:cNvPr>
          <p:cNvSpPr/>
          <p:nvPr/>
        </p:nvSpPr>
        <p:spPr>
          <a:xfrm>
            <a:off x="3647728" y="1064994"/>
            <a:ext cx="144016" cy="5550014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9C6C6B-8A1E-80B0-3E1A-A4F479D5DE44}"/>
              </a:ext>
            </a:extLst>
          </p:cNvPr>
          <p:cNvSpPr/>
          <p:nvPr/>
        </p:nvSpPr>
        <p:spPr>
          <a:xfrm>
            <a:off x="4177773" y="1052736"/>
            <a:ext cx="144016" cy="5550014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8B7038-25F6-004A-0DEF-2CEC8C36C5DC}"/>
              </a:ext>
            </a:extLst>
          </p:cNvPr>
          <p:cNvSpPr/>
          <p:nvPr/>
        </p:nvSpPr>
        <p:spPr>
          <a:xfrm>
            <a:off x="4037563" y="1051153"/>
            <a:ext cx="144016" cy="5550014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B12C04-8B19-9DB0-5E5B-DA3FA9EB4971}"/>
              </a:ext>
            </a:extLst>
          </p:cNvPr>
          <p:cNvSpPr/>
          <p:nvPr/>
        </p:nvSpPr>
        <p:spPr>
          <a:xfrm>
            <a:off x="5411924" y="1088740"/>
            <a:ext cx="144016" cy="5550014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6EB20C-3F6A-4A3B-645C-1471AC491DEE}"/>
              </a:ext>
            </a:extLst>
          </p:cNvPr>
          <p:cNvSpPr/>
          <p:nvPr/>
        </p:nvSpPr>
        <p:spPr>
          <a:xfrm>
            <a:off x="3359842" y="1140619"/>
            <a:ext cx="144016" cy="5550014"/>
          </a:xfrm>
          <a:prstGeom prst="rect">
            <a:avLst/>
          </a:prstGeom>
          <a:solidFill>
            <a:srgbClr val="00B05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380096-F661-BF97-D421-5AFDD29AF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88" y="74346"/>
            <a:ext cx="5367425" cy="8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381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152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Yb level scheme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804FFFD-483A-B7D2-5AF7-9EC8542B86B1}"/>
              </a:ext>
            </a:extLst>
          </p:cNvPr>
          <p:cNvGrpSpPr/>
          <p:nvPr/>
        </p:nvGrpSpPr>
        <p:grpSpPr>
          <a:xfrm>
            <a:off x="7243385" y="1562585"/>
            <a:ext cx="4787238" cy="4822852"/>
            <a:chOff x="7243385" y="1562585"/>
            <a:chExt cx="4787238" cy="4822852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D3DE41B-B712-C08E-FC21-5A0D60BDB4AE}"/>
                </a:ext>
              </a:extLst>
            </p:cNvPr>
            <p:cNvGrpSpPr/>
            <p:nvPr/>
          </p:nvGrpSpPr>
          <p:grpSpPr>
            <a:xfrm>
              <a:off x="9694185" y="1562585"/>
              <a:ext cx="2336438" cy="3057872"/>
              <a:chOff x="9228348" y="1520788"/>
              <a:chExt cx="2336438" cy="3057872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9101DB2-0072-10CD-2029-7DA27C3D8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8348" y="1520788"/>
                <a:ext cx="86409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C022DA64-6A42-4F3F-74C3-08A65600A4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0396" y="1520788"/>
                <a:ext cx="0" cy="6120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C03CA43B-D1EF-228E-1B83-18552AC59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0396" y="2130388"/>
                <a:ext cx="0" cy="6120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17DAF91D-EAFB-074E-339E-9FADB340C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0396" y="2742456"/>
                <a:ext cx="0" cy="6120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0E5D8B62-717B-AAA6-A6A2-CBCC324438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0396" y="3354524"/>
                <a:ext cx="0" cy="6120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16F39B1D-9C33-F159-5EE6-1B7CD35FF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0396" y="3966592"/>
                <a:ext cx="0" cy="6120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D387B3B5-D496-4CF9-6032-A77780B53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8348" y="2130388"/>
                <a:ext cx="86409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D1DEDD75-0BF7-C797-BD16-67561F7FE1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8348" y="2742456"/>
                <a:ext cx="86409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D9101DB2-0072-10CD-2029-7DA27C3D8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8348" y="3354524"/>
                <a:ext cx="86409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9101DB2-0072-10CD-2029-7DA27C3D8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8348" y="3966592"/>
                <a:ext cx="86409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D9101DB2-0072-10CD-2029-7DA27C3D8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8348" y="4547925"/>
                <a:ext cx="86409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4B8C59C-5D45-F2D8-DFEB-9CFB432D8961}"/>
                  </a:ext>
                </a:extLst>
              </p:cNvPr>
              <p:cNvSpPr txBox="1"/>
              <p:nvPr/>
            </p:nvSpPr>
            <p:spPr>
              <a:xfrm>
                <a:off x="10554573" y="3711150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523,646</a:t>
                </a:r>
                <a:endParaRPr lang="zh-CN" altLang="en-US" b="1" dirty="0"/>
              </a:p>
            </p:txBody>
          </p:sp>
          <p:sp>
            <p:nvSpPr>
              <p:cNvPr id="29" name="右大括号 28">
                <a:extLst>
                  <a:ext uri="{FF2B5EF4-FFF2-40B4-BE49-F238E27FC236}">
                    <a16:creationId xmlns:a16="http://schemas.microsoft.com/office/drawing/2014/main" id="{66F66DE2-D458-C4F0-0CC3-C593263E07FA}"/>
                  </a:ext>
                </a:extLst>
              </p:cNvPr>
              <p:cNvSpPr/>
              <p:nvPr/>
            </p:nvSpPr>
            <p:spPr>
              <a:xfrm>
                <a:off x="10200456" y="3354524"/>
                <a:ext cx="324028" cy="1193399"/>
              </a:xfrm>
              <a:prstGeom prst="righ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DCBDFE1-AC67-9218-FCFD-989BB3E01680}"/>
                  </a:ext>
                </a:extLst>
              </p:cNvPr>
              <p:cNvSpPr txBox="1"/>
              <p:nvPr/>
            </p:nvSpPr>
            <p:spPr>
              <a:xfrm>
                <a:off x="9660396" y="2869586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167</a:t>
                </a:r>
                <a:endParaRPr lang="zh-CN" altLang="en-US" b="1" dirty="0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F43A7AD-7097-E04B-D464-414D8FBB64BA}"/>
                  </a:ext>
                </a:extLst>
              </p:cNvPr>
              <p:cNvSpPr txBox="1"/>
              <p:nvPr/>
            </p:nvSpPr>
            <p:spPr>
              <a:xfrm>
                <a:off x="9660396" y="2241114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429</a:t>
                </a:r>
                <a:endParaRPr lang="zh-CN" altLang="en-US" b="1" dirty="0"/>
              </a:p>
            </p:txBody>
          </p:sp>
          <p:sp>
            <p:nvSpPr>
              <p:cNvPr id="32" name="文本框 29">
                <a:extLst>
                  <a:ext uri="{FF2B5EF4-FFF2-40B4-BE49-F238E27FC236}">
                    <a16:creationId xmlns:a16="http://schemas.microsoft.com/office/drawing/2014/main" id="{4DCBDFE1-AC67-9218-FCFD-989BB3E01680}"/>
                  </a:ext>
                </a:extLst>
              </p:cNvPr>
              <p:cNvSpPr txBox="1"/>
              <p:nvPr/>
            </p:nvSpPr>
            <p:spPr>
              <a:xfrm>
                <a:off x="9660656" y="1634745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/>
                  <a:t>507</a:t>
                </a:r>
                <a:endParaRPr lang="zh-CN" altLang="en-US" b="1" dirty="0"/>
              </a:p>
            </p:txBody>
          </p:sp>
        </p:grp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AA860241-B879-3DFE-7EF0-226C6C45C10E}"/>
                </a:ext>
              </a:extLst>
            </p:cNvPr>
            <p:cNvCxnSpPr>
              <a:cxnSpLocks/>
            </p:cNvCxnSpPr>
            <p:nvPr/>
          </p:nvCxnSpPr>
          <p:spPr>
            <a:xfrm>
              <a:off x="8652284" y="5773369"/>
              <a:ext cx="0" cy="6120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349A4CA-ABC8-3A7B-D601-AC3BEA159ACF}"/>
                </a:ext>
              </a:extLst>
            </p:cNvPr>
            <p:cNvCxnSpPr>
              <a:cxnSpLocks/>
            </p:cNvCxnSpPr>
            <p:nvPr/>
          </p:nvCxnSpPr>
          <p:spPr>
            <a:xfrm>
              <a:off x="8220236" y="6382969"/>
              <a:ext cx="8640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C9D9F83-2F94-2B44-4A1B-033FAF597F86}"/>
                </a:ext>
              </a:extLst>
            </p:cNvPr>
            <p:cNvSpPr txBox="1"/>
            <p:nvPr/>
          </p:nvSpPr>
          <p:spPr>
            <a:xfrm>
              <a:off x="8609539" y="589267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413</a:t>
              </a:r>
              <a:endParaRPr lang="zh-CN" altLang="en-US" b="1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B95BF630-926A-A008-E1DA-B3E60B1C61A3}"/>
                </a:ext>
              </a:extLst>
            </p:cNvPr>
            <p:cNvCxnSpPr>
              <a:cxnSpLocks/>
            </p:cNvCxnSpPr>
            <p:nvPr/>
          </p:nvCxnSpPr>
          <p:spPr>
            <a:xfrm>
              <a:off x="8226913" y="5773369"/>
              <a:ext cx="8640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87F8E11C-90A0-21B9-625E-00B52346A7DB}"/>
                </a:ext>
              </a:extLst>
            </p:cNvPr>
            <p:cNvCxnSpPr>
              <a:cxnSpLocks/>
            </p:cNvCxnSpPr>
            <p:nvPr/>
          </p:nvCxnSpPr>
          <p:spPr>
            <a:xfrm>
              <a:off x="7610385" y="5284735"/>
              <a:ext cx="616528" cy="4886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D043FB-AA2A-115A-7CBF-E174A4540C84}"/>
                </a:ext>
              </a:extLst>
            </p:cNvPr>
            <p:cNvSpPr txBox="1"/>
            <p:nvPr/>
          </p:nvSpPr>
          <p:spPr>
            <a:xfrm>
              <a:off x="7349262" y="540020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421</a:t>
              </a:r>
              <a:endParaRPr lang="zh-CN" altLang="en-US" b="1" dirty="0"/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0AE70B69-8BE7-5EB4-0ED6-02635118ECFF}"/>
                </a:ext>
              </a:extLst>
            </p:cNvPr>
            <p:cNvCxnSpPr>
              <a:cxnSpLocks/>
            </p:cNvCxnSpPr>
            <p:nvPr/>
          </p:nvCxnSpPr>
          <p:spPr>
            <a:xfrm>
              <a:off x="8658961" y="5161301"/>
              <a:ext cx="0" cy="6120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F3FBCA3-ABE8-71DD-3B46-501BE13C83EE}"/>
                </a:ext>
              </a:extLst>
            </p:cNvPr>
            <p:cNvSpPr txBox="1"/>
            <p:nvPr/>
          </p:nvSpPr>
          <p:spPr>
            <a:xfrm>
              <a:off x="8634250" y="5302197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540</a:t>
              </a:r>
              <a:endParaRPr lang="zh-CN" altLang="en-US" b="1" dirty="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3C078810-1410-F57E-B770-9C5F43ECE991}"/>
                </a:ext>
              </a:extLst>
            </p:cNvPr>
            <p:cNvCxnSpPr>
              <a:cxnSpLocks/>
            </p:cNvCxnSpPr>
            <p:nvPr/>
          </p:nvCxnSpPr>
          <p:spPr>
            <a:xfrm>
              <a:off x="7243385" y="5280072"/>
              <a:ext cx="8640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145CB7E-5D51-00F1-69F2-7F2A9E128106}"/>
                </a:ext>
              </a:extLst>
            </p:cNvPr>
            <p:cNvCxnSpPr>
              <a:cxnSpLocks/>
            </p:cNvCxnSpPr>
            <p:nvPr/>
          </p:nvCxnSpPr>
          <p:spPr>
            <a:xfrm>
              <a:off x="8220236" y="5161301"/>
              <a:ext cx="8640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F4A18EB-0E7C-90AD-D45B-7EEAD1CF14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4332" y="4589722"/>
              <a:ext cx="609853" cy="117981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0A26AA85-9469-0323-1384-30A8D2BA4901}"/>
              </a:ext>
            </a:extLst>
          </p:cNvPr>
          <p:cNvCxnSpPr>
            <a:cxnSpLocks/>
          </p:cNvCxnSpPr>
          <p:nvPr/>
        </p:nvCxnSpPr>
        <p:spPr>
          <a:xfrm>
            <a:off x="10828307" y="1340768"/>
            <a:ext cx="86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D10D5FBC-42CD-258E-17CA-2584F1104712}"/>
              </a:ext>
            </a:extLst>
          </p:cNvPr>
          <p:cNvCxnSpPr/>
          <p:nvPr/>
        </p:nvCxnSpPr>
        <p:spPr>
          <a:xfrm flipH="1">
            <a:off x="10558281" y="1340768"/>
            <a:ext cx="270026" cy="831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29">
            <a:extLst>
              <a:ext uri="{FF2B5EF4-FFF2-40B4-BE49-F238E27FC236}">
                <a16:creationId xmlns:a16="http://schemas.microsoft.com/office/drawing/2014/main" id="{8EB3BC09-EACD-9D29-7F31-5A6DF76D8264}"/>
              </a:ext>
            </a:extLst>
          </p:cNvPr>
          <p:cNvSpPr txBox="1"/>
          <p:nvPr/>
        </p:nvSpPr>
        <p:spPr>
          <a:xfrm>
            <a:off x="10679018" y="159390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667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C73819-19C3-2AA7-FD9B-4B5A74474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" y="917353"/>
            <a:ext cx="7104987" cy="48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696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6E432DCD-1413-F945-983E-6301D0842DAF}"/>
              </a:ext>
            </a:extLst>
          </p:cNvPr>
          <p:cNvSpPr txBox="1"/>
          <p:nvPr/>
        </p:nvSpPr>
        <p:spPr>
          <a:xfrm>
            <a:off x="2279576" y="2168860"/>
            <a:ext cx="7632848" cy="118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=82</a:t>
            </a:r>
          </a:p>
        </p:txBody>
      </p:sp>
    </p:spTree>
    <p:extLst>
      <p:ext uri="{BB962C8B-B14F-4D97-AF65-F5344CB8AC3E}">
        <p14:creationId xmlns:p14="http://schemas.microsoft.com/office/powerpoint/2010/main" val="16176471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Er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F9A3DEB-9931-5081-6EF5-90327DBE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" y="1016732"/>
            <a:ext cx="11220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940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Er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文本框 7">
            <a:extLst>
              <a:ext uri="{FF2B5EF4-FFF2-40B4-BE49-F238E27FC236}">
                <a16:creationId xmlns:a16="http://schemas.microsoft.com/office/drawing/2014/main" id="{A9C80942-2C69-49A3-9440-F1F8FAEC1F01}"/>
              </a:ext>
            </a:extLst>
          </p:cNvPr>
          <p:cNvSpPr txBox="1"/>
          <p:nvPr/>
        </p:nvSpPr>
        <p:spPr>
          <a:xfrm>
            <a:off x="0" y="1284182"/>
            <a:ext cx="12192000" cy="444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3000"/>
              </a:spcBef>
              <a:buFont typeface="Wingdings" panose="05000000000000000000" pitchFamily="2" charset="2"/>
              <a:buChar char="u"/>
            </a:pPr>
            <a:r>
              <a:rPr lang="en-US" altLang="zh-CN" sz="2800" b="1" baseline="30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58,60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Ni + </a:t>
            </a:r>
            <a:r>
              <a:rPr lang="en-US" altLang="zh-CN" sz="2800" b="1" baseline="30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92,94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Zr,</a:t>
            </a:r>
            <a:r>
              <a:rPr lang="en-US" altLang="zh-CN" sz="2800" b="1" baseline="30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93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Nb,</a:t>
            </a:r>
            <a:r>
              <a:rPr lang="en-US" altLang="zh-CN" sz="2800" b="1" baseline="30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92,94,95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Mo(~1 mg/cm</a:t>
            </a:r>
            <a:r>
              <a:rPr lang="en-US" altLang="zh-CN" sz="2800" b="1" baseline="30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)@225-255 MeV</a:t>
            </a:r>
          </a:p>
          <a:p>
            <a:pPr marL="457200" indent="-457200">
              <a:lnSpc>
                <a:spcPct val="125000"/>
              </a:lnSpc>
              <a:spcBef>
                <a:spcPts val="3000"/>
              </a:spcBef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Recoiling residual nuclei were </a:t>
            </a: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stopped in an 11mg/cm</a:t>
            </a:r>
            <a:r>
              <a:rPr lang="en-US" altLang="zh-CN" sz="2800" b="1" baseline="300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 baseline="300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208</a:t>
            </a: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Pb 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catcher foil placed </a:t>
            </a: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21 cm downstream(~20 ns)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.</a:t>
            </a:r>
          </a:p>
          <a:p>
            <a:pPr marL="457200" indent="-457200">
              <a:lnSpc>
                <a:spcPct val="125000"/>
              </a:lnSpc>
              <a:spcBef>
                <a:spcPts val="3000"/>
              </a:spcBef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Measurements of  </a:t>
            </a: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γ rays from products deposited on the catcher foil 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were performed (1 planar and 3 large coaxial GE(Li) detectors). </a:t>
            </a:r>
          </a:p>
          <a:p>
            <a:pPr marL="457200" indent="-457200">
              <a:lnSpc>
                <a:spcPct val="125000"/>
              </a:lnSpc>
              <a:spcBef>
                <a:spcPts val="3000"/>
              </a:spcBef>
              <a:buFont typeface="Wingdings" panose="05000000000000000000" pitchFamily="2" charset="2"/>
              <a:buChar char="u"/>
            </a:pP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Studying the decay of isomers with </a:t>
            </a: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half-lives exceeding 10 ns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EC0694-7A6B-22D7-B4D9-0720CAD4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20" y="72072"/>
            <a:ext cx="53435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08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Er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FEC0694-7A6B-22D7-B4D9-0720CAD4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20" y="72072"/>
            <a:ext cx="5343525" cy="742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AF3246-19FC-9433-50F4-780A2D31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-9524"/>
            <a:ext cx="288324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247534-ADAF-D3D8-B7AA-DCF95DA19782}"/>
                  </a:ext>
                </a:extLst>
              </p:cNvPr>
              <p:cNvSpPr txBox="1"/>
              <p:nvPr/>
            </p:nvSpPr>
            <p:spPr>
              <a:xfrm>
                <a:off x="4196311" y="997078"/>
                <a:ext cx="7995689" cy="5457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800" b="1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2797-keV, 2.55-us isomer as the </a:t>
                </a:r>
                <a:r>
                  <a:rPr lang="el-GR" altLang="zh-CN" sz="2800" b="1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π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h</a:t>
                </a:r>
                <a:r>
                  <a:rPr lang="en-US" altLang="zh-CN" sz="2800" b="1" baseline="-25000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11/2</a:t>
                </a:r>
                <a:r>
                  <a:rPr lang="en-US" altLang="zh-CN" sz="2800" b="1" baseline="30000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4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2800" b="1" baseline="30000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el-GR" altLang="zh-CN" sz="2800" b="1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ν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= 2 10</a:t>
                </a:r>
                <a:r>
                  <a:rPr lang="en-US" altLang="zh-CN" sz="2800" b="1" baseline="30000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+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800" b="1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3</a:t>
                </a:r>
                <a:r>
                  <a:rPr lang="en-US" altLang="zh-CN" sz="2800" b="1" baseline="30000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-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octupole state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800" b="1" baseline="30000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146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Gd: 1579 keV (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charset="0"/>
                        <a:sym typeface="+mn-ea"/>
                      </a:rPr>
                      <m:t>𝜋</m:t>
                    </m:r>
                    <m:sSubSup>
                      <m:sSubSup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11/2</m:t>
                        </m:r>
                      </m:sub>
                      <m:sup/>
                    </m:sSubSup>
                    <m:sSubSup>
                      <m:sSubSup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5/2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), involving promotion of a proton across the Z=64 gap.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800" b="1" baseline="30000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148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Dy: 1688 keV (1688-1579 =</a:t>
                </a:r>
                <a:r>
                  <a:rPr lang="zh-CN" altLang="en-US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）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109 keV shift 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Wingdings" panose="05000000000000000000" pitchFamily="2" charset="2"/>
                  </a:rPr>
                  <a:t>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Wingdings" panose="05000000000000000000" pitchFamily="2" charset="2"/>
                  </a:rPr>
                  <a:t>Pauli interference effect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Wingdings" panose="05000000000000000000" pitchFamily="2" charset="2"/>
                  </a:rPr>
                  <a:t> arising from coupling of the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Wingdings" panose="05000000000000000000" pitchFamily="2" charset="2"/>
                  </a:rPr>
                  <a:t>3</a:t>
                </a:r>
                <a:r>
                  <a:rPr lang="en-US" altLang="zh-CN" sz="2800" b="1" baseline="30000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Wingdings" panose="05000000000000000000" pitchFamily="2" charset="2"/>
                  </a:rPr>
                  <a:t>-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Wingdings" panose="05000000000000000000" pitchFamily="2" charset="2"/>
                  </a:rPr>
                  <a:t> excitation to 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charset="0"/>
                        <a:sym typeface="+mn-ea"/>
                      </a:rPr>
                      <m:t>𝜋</m:t>
                    </m:r>
                    <m:sSubSup>
                      <m:sSubSup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11/2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component 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of the </a:t>
                </a:r>
                <a:r>
                  <a:rPr lang="en-US" altLang="zh-CN" sz="2800" b="1" baseline="30000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148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Dy 0</a:t>
                </a:r>
                <a:r>
                  <a:rPr lang="en-US" altLang="zh-CN" sz="2800" b="1" baseline="30000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+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ground state)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800" b="1" baseline="30000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150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Er: The excitation of 3</a:t>
                </a:r>
                <a:r>
                  <a:rPr lang="en-US" altLang="zh-CN" sz="2800" b="1" baseline="30000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-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is predicted to be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1579+2*109=1797 keV (1786.3 keV)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800" b="1" baseline="30000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152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Yb: 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The excitation of 3</a:t>
                </a:r>
                <a:r>
                  <a:rPr lang="en-US" altLang="zh-CN" sz="2800" b="1" baseline="30000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-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is predicted to be 1579+3*109 =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1906 keV (1889.3 keV)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247534-ADAF-D3D8-B7AA-DCF95DA19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11" y="997078"/>
                <a:ext cx="7995689" cy="5457584"/>
              </a:xfrm>
              <a:prstGeom prst="rect">
                <a:avLst/>
              </a:prstGeom>
              <a:blipFill>
                <a:blip r:embed="rId4"/>
                <a:stretch>
                  <a:fillRect l="-1372" t="-1229" r="-610" b="-2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>
            <a:extLst>
              <a:ext uri="{FF2B5EF4-FFF2-40B4-BE49-F238E27FC236}">
                <a16:creationId xmlns:a16="http://schemas.microsoft.com/office/drawing/2014/main" id="{7C7084D1-51FF-BEDD-419F-3639EB16D1F9}"/>
              </a:ext>
            </a:extLst>
          </p:cNvPr>
          <p:cNvSpPr/>
          <p:nvPr/>
        </p:nvSpPr>
        <p:spPr>
          <a:xfrm>
            <a:off x="2207568" y="-15875"/>
            <a:ext cx="1008112" cy="2765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1801D56-EA2A-501C-0F7F-13913686DABA}"/>
              </a:ext>
            </a:extLst>
          </p:cNvPr>
          <p:cNvSpPr/>
          <p:nvPr/>
        </p:nvSpPr>
        <p:spPr>
          <a:xfrm>
            <a:off x="1834682" y="1497667"/>
            <a:ext cx="1008112" cy="2765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9BDA17C-29B1-E94F-50E2-3E7190227B89}"/>
              </a:ext>
            </a:extLst>
          </p:cNvPr>
          <p:cNvSpPr/>
          <p:nvPr/>
        </p:nvSpPr>
        <p:spPr>
          <a:xfrm>
            <a:off x="2423592" y="4581128"/>
            <a:ext cx="1008112" cy="2765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6659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Er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FEC0694-7A6B-22D7-B4D9-0720CAD4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20" y="72072"/>
            <a:ext cx="5343525" cy="742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AF3246-19FC-9433-50F4-780A2D31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2" y="-15875"/>
            <a:ext cx="2883243" cy="68580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7C7084D1-51FF-BEDD-419F-3639EB16D1F9}"/>
              </a:ext>
            </a:extLst>
          </p:cNvPr>
          <p:cNvSpPr/>
          <p:nvPr/>
        </p:nvSpPr>
        <p:spPr>
          <a:xfrm>
            <a:off x="2207568" y="-15875"/>
            <a:ext cx="1008112" cy="2765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1801D56-EA2A-501C-0F7F-13913686DABA}"/>
              </a:ext>
            </a:extLst>
          </p:cNvPr>
          <p:cNvSpPr/>
          <p:nvPr/>
        </p:nvSpPr>
        <p:spPr>
          <a:xfrm>
            <a:off x="1834682" y="1497667"/>
            <a:ext cx="1008112" cy="2765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9BDA17C-29B1-E94F-50E2-3E7190227B89}"/>
              </a:ext>
            </a:extLst>
          </p:cNvPr>
          <p:cNvSpPr/>
          <p:nvPr/>
        </p:nvSpPr>
        <p:spPr>
          <a:xfrm>
            <a:off x="2423592" y="4581128"/>
            <a:ext cx="1008112" cy="2765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3EB17A-300B-1F88-A3A4-2D98740F7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128" y="1158913"/>
            <a:ext cx="7593495" cy="50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089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Er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FEC0694-7A6B-22D7-B4D9-0720CAD4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20" y="72072"/>
            <a:ext cx="5343525" cy="742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AF3246-19FC-9433-50F4-780A2D31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2" y="-15875"/>
            <a:ext cx="2883243" cy="68580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7C7084D1-51FF-BEDD-419F-3639EB16D1F9}"/>
              </a:ext>
            </a:extLst>
          </p:cNvPr>
          <p:cNvSpPr/>
          <p:nvPr/>
        </p:nvSpPr>
        <p:spPr>
          <a:xfrm>
            <a:off x="2207568" y="-15875"/>
            <a:ext cx="1008112" cy="2765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1801D56-EA2A-501C-0F7F-13913686DABA}"/>
              </a:ext>
            </a:extLst>
          </p:cNvPr>
          <p:cNvSpPr/>
          <p:nvPr/>
        </p:nvSpPr>
        <p:spPr>
          <a:xfrm>
            <a:off x="1834682" y="1497667"/>
            <a:ext cx="1008112" cy="2765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9BDA17C-29B1-E94F-50E2-3E7190227B89}"/>
              </a:ext>
            </a:extLst>
          </p:cNvPr>
          <p:cNvSpPr/>
          <p:nvPr/>
        </p:nvSpPr>
        <p:spPr>
          <a:xfrm>
            <a:off x="2423592" y="4581128"/>
            <a:ext cx="1008112" cy="2765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4ADD14-FEFC-3E35-2B2B-DA9E3EB3E652}"/>
                  </a:ext>
                </a:extLst>
              </p:cNvPr>
              <p:cNvSpPr txBox="1"/>
              <p:nvPr/>
            </p:nvSpPr>
            <p:spPr>
              <a:xfrm>
                <a:off x="4196311" y="997078"/>
                <a:ext cx="7995689" cy="5874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𝑰</m:t>
                        </m:r>
                      </m:e>
                      <m:sup>
                        <m:r>
                          <a:rPr lang="zh-CN" alt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𝝅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𝟏𝟔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sz="2800" b="1" i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:  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is the highest spin configuration arising from valence protons alone, and higher spin states must involve excitation of the </a:t>
                </a:r>
                <a:r>
                  <a:rPr lang="en-US" altLang="zh-CN" sz="2800" b="1" baseline="30000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146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Gd core.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The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17</a:t>
                </a:r>
                <a:r>
                  <a:rPr lang="en-US" altLang="zh-CN" sz="2800" b="1" baseline="30000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-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state 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with the configuration 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charset="0"/>
                        <a:sym typeface="+mn-ea"/>
                      </a:rPr>
                      <m:t>𝝅</m:t>
                    </m:r>
                    <m:sSubSup>
                      <m:sSub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𝟏𝟏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/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𝟑</m:t>
                        </m:r>
                      </m:sup>
                    </m:sSubSup>
                    <m:sSubSup>
                      <m:sSub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𝒈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𝟕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/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−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in </a:t>
                </a:r>
                <a:r>
                  <a:rPr lang="en-US" altLang="zh-CN" sz="2800" b="1" baseline="30000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146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Gd (7165 keV) and </a:t>
                </a:r>
                <a:r>
                  <a:rPr lang="en-US" altLang="zh-CN" sz="2800" b="1" baseline="30000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148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Dy(6263 keV), in both cases about 3.3 MeV above the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3B3BFF"/>
                        </a:solidFill>
                        <a:latin typeface="Cambria Math" panose="02040503050406030204" pitchFamily="18" charset="0"/>
                        <a:ea typeface="华文宋体" panose="02010600040101010101" pitchFamily="2" charset="-122"/>
                        <a:cs typeface="Times New Roman" panose="02020603050405020304" charset="0"/>
                        <a:sym typeface="+mn-ea"/>
                      </a:rPr>
                      <m:t>𝝅</m:t>
                    </m:r>
                    <m:sSubSup>
                      <m:sSubSupPr>
                        <m:ctrlPr>
                          <a:rPr lang="en-US" altLang="zh-CN" sz="2800" b="1" i="1">
                            <a:solidFill>
                              <a:srgbClr val="3B3B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3B3B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2800" b="1" i="1">
                            <a:solidFill>
                              <a:srgbClr val="3B3B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𝟏𝟏</m:t>
                        </m:r>
                        <m:r>
                          <a:rPr lang="en-US" altLang="zh-CN" sz="2800" b="1" i="1">
                            <a:solidFill>
                              <a:srgbClr val="3B3B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/</m:t>
                        </m:r>
                        <m:r>
                          <a:rPr lang="en-US" altLang="zh-CN" sz="2800" b="1" i="1">
                            <a:solidFill>
                              <a:srgbClr val="3B3B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3B3BFF"/>
                            </a:solidFill>
                            <a:latin typeface="Cambria Math" panose="02040503050406030204" pitchFamily="18" charset="0"/>
                            <a:ea typeface="华文宋体" panose="02010600040101010101" pitchFamily="2" charset="-122"/>
                            <a:cs typeface="Times New Roman" panose="02020603050405020304" charset="0"/>
                            <a:sym typeface="+mn-ea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10</a:t>
                </a:r>
                <a:r>
                  <a:rPr lang="en-US" altLang="zh-CN" sz="2800" b="1" baseline="30000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+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state. Hence, the corresponding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17</a:t>
                </a:r>
                <a:r>
                  <a:rPr lang="en-US" altLang="zh-CN" sz="2800" b="1" baseline="30000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-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state in </a:t>
                </a:r>
                <a:r>
                  <a:rPr lang="en-US" altLang="zh-CN" sz="2800" b="1" baseline="30000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150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Er 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should come at about 6.1 MeV(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level at 6359 keV seems very probable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States with spins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higher than 17 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can be formed by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6qp state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15-ns isomer at 7372 keV 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is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not easily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 understood as a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pure proton state</a:t>
                </a:r>
                <a:r>
                  <a:rPr lang="en-US" altLang="zh-CN" sz="2800" b="1" dirty="0">
                    <a:solidFill>
                      <a:srgbClr val="3B3BFF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, it may involve the excitation of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cs typeface="Times New Roman" panose="02020603050405020304" charset="0"/>
                    <a:sym typeface="+mn-ea"/>
                  </a:rPr>
                  <a:t>one or two neutrons across the N = 82 gap.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A4ADD14-FEFC-3E35-2B2B-DA9E3EB3E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11" y="997078"/>
                <a:ext cx="7995689" cy="5874429"/>
              </a:xfrm>
              <a:prstGeom prst="rect">
                <a:avLst/>
              </a:prstGeom>
              <a:blipFill>
                <a:blip r:embed="rId4"/>
                <a:stretch>
                  <a:fillRect l="-1372" t="-1142" r="-2668" b="-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57A5EFF8-D946-4C4A-4DC6-7074F0937643}"/>
              </a:ext>
            </a:extLst>
          </p:cNvPr>
          <p:cNvSpPr/>
          <p:nvPr/>
        </p:nvSpPr>
        <p:spPr>
          <a:xfrm>
            <a:off x="1199456" y="3176972"/>
            <a:ext cx="2996855" cy="3681028"/>
          </a:xfrm>
          <a:prstGeom prst="rect">
            <a:avLst/>
          </a:prstGeom>
          <a:solidFill>
            <a:srgbClr val="4472C4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1615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148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Dy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A53AA029-0990-CF8C-BAD0-463F93661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4203"/>
            <a:ext cx="10128448" cy="2896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87FAF2-AA11-C35A-9417-1A493A926521}"/>
              </a:ext>
            </a:extLst>
          </p:cNvPr>
          <p:cNvSpPr txBox="1"/>
          <p:nvPr/>
        </p:nvSpPr>
        <p:spPr>
          <a:xfrm>
            <a:off x="1748" y="3496358"/>
            <a:ext cx="12192000" cy="205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3000"/>
              </a:spcBef>
              <a:buFont typeface="Wingdings" panose="05000000000000000000" pitchFamily="2" charset="2"/>
              <a:buChar char="u"/>
            </a:pPr>
            <a:r>
              <a:rPr lang="en-US" altLang="zh-CN" sz="2800" b="1" baseline="300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32</a:t>
            </a:r>
            <a:r>
              <a:rPr lang="zh-CN" altLang="en-US" sz="2800" b="1" baseline="300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800" b="1" baseline="300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34</a:t>
            </a: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S + </a:t>
            </a:r>
            <a:r>
              <a:rPr lang="en-US" altLang="zh-CN" sz="2800" b="1" baseline="300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120-124</a:t>
            </a: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Sn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(~2 mg/cm</a:t>
            </a:r>
            <a:r>
              <a:rPr lang="en-US" altLang="zh-CN" sz="2800" b="1" baseline="30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 ,evaporated onto thick lead backings)@129-165 MeV</a:t>
            </a:r>
          </a:p>
          <a:p>
            <a:pPr marL="457200" indent="-457200">
              <a:lnSpc>
                <a:spcPct val="125000"/>
              </a:lnSpc>
              <a:spcBef>
                <a:spcPts val="3000"/>
              </a:spcBef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Pulse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 separation times between 200 and 5000 ns were selected according to the isomer studied @ Argonne.</a:t>
            </a:r>
          </a:p>
        </p:txBody>
      </p:sp>
    </p:spTree>
    <p:extLst>
      <p:ext uri="{BB962C8B-B14F-4D97-AF65-F5344CB8AC3E}">
        <p14:creationId xmlns:p14="http://schemas.microsoft.com/office/powerpoint/2010/main" val="8058267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148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Dy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C33E3C1-A337-355C-0A08-46BA3495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-1363"/>
            <a:ext cx="5055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1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CE572CF-FD0B-4D15-A73E-899D33663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867" y="1448780"/>
            <a:ext cx="8630265" cy="1790700"/>
          </a:xfrm>
        </p:spPr>
        <p:txBody>
          <a:bodyPr>
            <a:normAutofit/>
          </a:bodyPr>
          <a:lstStyle/>
          <a:p>
            <a:pPr marL="457200" lvl="1" algn="ctr">
              <a:lnSpc>
                <a:spcPct val="150000"/>
              </a:lnSpc>
            </a:pPr>
            <a:r>
              <a:rPr lang="zh-CN" alt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多普勒修正</a:t>
            </a:r>
            <a:endParaRPr lang="en-US" altLang="zh-C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48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148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Dy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7F34BAB-F291-71C3-C722-4114F0472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15150"/>
            <a:ext cx="6162675" cy="57626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E48CB9C-A121-D595-A84C-10C762B6D5E3}"/>
              </a:ext>
            </a:extLst>
          </p:cNvPr>
          <p:cNvSpPr txBox="1"/>
          <p:nvPr/>
        </p:nvSpPr>
        <p:spPr>
          <a:xfrm>
            <a:off x="5734038" y="1861263"/>
            <a:ext cx="6457788" cy="313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ts val="3000"/>
              </a:spcBef>
              <a:buFont typeface="Wingdings" panose="05000000000000000000" pitchFamily="2" charset="2"/>
              <a:buChar char="u"/>
            </a:pPr>
            <a:r>
              <a:rPr lang="en-US" altLang="zh-CN" sz="2800" b="1" baseline="300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40</a:t>
            </a: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Ar + </a:t>
            </a:r>
            <a:r>
              <a:rPr lang="en-US" altLang="zh-CN" sz="2800" b="1" baseline="30000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112</a:t>
            </a: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Cd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(~1 mg/cm</a:t>
            </a:r>
            <a:r>
              <a:rPr lang="en-US" altLang="zh-CN" sz="2800" b="1" baseline="30000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 , lead foil)@175,185 MeV</a:t>
            </a:r>
          </a:p>
          <a:p>
            <a:pPr marL="457200" indent="-457200">
              <a:lnSpc>
                <a:spcPct val="125000"/>
              </a:lnSpc>
              <a:spcBef>
                <a:spcPts val="3000"/>
              </a:spcBef>
              <a:buFont typeface="Wingdings" panose="05000000000000000000" pitchFamily="2" charset="2"/>
              <a:buChar char="u"/>
            </a:pPr>
            <a:r>
              <a:rPr lang="en-US" altLang="zh-CN" sz="28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70 ns separation between beam bursts</a:t>
            </a:r>
            <a:r>
              <a:rPr lang="en-US" altLang="zh-CN" sz="2800" b="1" dirty="0">
                <a:latin typeface="华文宋体" panose="02010600040101010101" pitchFamily="2" charset="-122"/>
                <a:ea typeface="华文宋体" panose="02010600040101010101" pitchFamily="2" charset="-122"/>
                <a:cs typeface="Times New Roman" panose="02020603050405020304" charset="0"/>
                <a:sym typeface="+mn-ea"/>
              </a:rPr>
              <a:t>, whose average length was about a few nanoseconds</a:t>
            </a:r>
          </a:p>
        </p:txBody>
      </p:sp>
    </p:spTree>
    <p:extLst>
      <p:ext uri="{BB962C8B-B14F-4D97-AF65-F5344CB8AC3E}">
        <p14:creationId xmlns:p14="http://schemas.microsoft.com/office/powerpoint/2010/main" val="39855646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baseline="30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148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Dy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8DC12742-EA35-D219-A165-7D87D710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52710" y="1344527"/>
            <a:ext cx="6866117" cy="41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7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ED4284-2A6F-8018-2F34-1E5F51646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6" y="0"/>
            <a:ext cx="4367024" cy="685800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D5E17D25-B941-B377-A0B1-8F917EB957BB}"/>
              </a:ext>
            </a:extLst>
          </p:cNvPr>
          <p:cNvSpPr/>
          <p:nvPr/>
        </p:nvSpPr>
        <p:spPr>
          <a:xfrm>
            <a:off x="861818" y="5301208"/>
            <a:ext cx="504056" cy="1683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495538-1F53-F6CB-212B-7EF02F2D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-13112"/>
            <a:ext cx="409930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9D58D40-2E58-6D0F-1E23-C1E7778BFB5F}"/>
                  </a:ext>
                </a:extLst>
              </p:cNvPr>
              <p:cNvSpPr txBox="1"/>
              <p:nvPr/>
            </p:nvSpPr>
            <p:spPr>
              <a:xfrm>
                <a:off x="2063552" y="6259568"/>
                <a:ext cx="659540" cy="28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66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148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𝐷𝑦</m:t>
                          </m:r>
                        </m:e>
                      </m:sPre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9D58D40-2E58-6D0F-1E23-C1E7778BF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6259568"/>
                <a:ext cx="659540" cy="284309"/>
              </a:xfrm>
              <a:prstGeom prst="rect">
                <a:avLst/>
              </a:prstGeom>
              <a:blipFill>
                <a:blip r:embed="rId4"/>
                <a:stretch>
                  <a:fillRect l="-1852" t="-2174" r="-1111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A1CAF1F-EC40-64E9-BD51-7A5FDFB79903}"/>
                  </a:ext>
                </a:extLst>
              </p:cNvPr>
              <p:cNvSpPr txBox="1"/>
              <p:nvPr/>
            </p:nvSpPr>
            <p:spPr>
              <a:xfrm>
                <a:off x="5961565" y="6255785"/>
                <a:ext cx="623761" cy="288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𝐸𝑟</m:t>
                          </m:r>
                        </m:e>
                      </m:sPre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A1CAF1F-EC40-64E9-BD51-7A5FDFB79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65" y="6255785"/>
                <a:ext cx="623761" cy="288092"/>
              </a:xfrm>
              <a:prstGeom prst="rect">
                <a:avLst/>
              </a:prstGeom>
              <a:blipFill>
                <a:blip r:embed="rId5"/>
                <a:stretch>
                  <a:fillRect l="-2941" t="-2128" r="-7843" b="-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7030AE07-1751-B46B-9086-28F61E03A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386" y="3949552"/>
            <a:ext cx="2053550" cy="2871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011DFF0-F098-6037-972A-4CEDFF0BACC8}"/>
                  </a:ext>
                </a:extLst>
              </p:cNvPr>
              <p:cNvSpPr txBox="1"/>
              <p:nvPr/>
            </p:nvSpPr>
            <p:spPr>
              <a:xfrm>
                <a:off x="9864161" y="6232159"/>
                <a:ext cx="634981" cy="288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152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𝑌𝑏</m:t>
                          </m:r>
                        </m:e>
                      </m:sPre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011DFF0-F098-6037-972A-4CEDFF0BA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161" y="6232159"/>
                <a:ext cx="634981" cy="288092"/>
              </a:xfrm>
              <a:prstGeom prst="rect">
                <a:avLst/>
              </a:prstGeom>
              <a:blipFill>
                <a:blip r:embed="rId7"/>
                <a:stretch>
                  <a:fillRect l="-2885" t="-2083" r="-769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EA3ECA95-8304-E9C1-F310-371A68F3369B}"/>
              </a:ext>
            </a:extLst>
          </p:cNvPr>
          <p:cNvSpPr/>
          <p:nvPr/>
        </p:nvSpPr>
        <p:spPr>
          <a:xfrm>
            <a:off x="4714857" y="4617132"/>
            <a:ext cx="504056" cy="1683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67FE2BC-187E-F48F-06AC-FDED5CE598A2}"/>
              </a:ext>
            </a:extLst>
          </p:cNvPr>
          <p:cNvSpPr/>
          <p:nvPr/>
        </p:nvSpPr>
        <p:spPr>
          <a:xfrm>
            <a:off x="7502078" y="-22025"/>
            <a:ext cx="504056" cy="1683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8AAD06A-C594-D0F9-D344-0D616D4ABD19}"/>
              </a:ext>
            </a:extLst>
          </p:cNvPr>
          <p:cNvSpPr/>
          <p:nvPr/>
        </p:nvSpPr>
        <p:spPr>
          <a:xfrm>
            <a:off x="7517838" y="1520788"/>
            <a:ext cx="504056" cy="1683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88EFE1D-63CA-BD7C-8D15-46465FFDBC82}"/>
              </a:ext>
            </a:extLst>
          </p:cNvPr>
          <p:cNvSpPr/>
          <p:nvPr/>
        </p:nvSpPr>
        <p:spPr>
          <a:xfrm>
            <a:off x="9037535" y="3949552"/>
            <a:ext cx="504056" cy="1683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5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5E0526B7-77A3-434E-B91C-882601857AAB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412776"/>
          <a:ext cx="8128000" cy="2491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6204">
                  <a:extLst>
                    <a:ext uri="{9D8B030D-6E8A-4147-A177-3AD203B41FA5}">
                      <a16:colId xmlns:a16="http://schemas.microsoft.com/office/drawing/2014/main" val="282709332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414516756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1222568073"/>
                    </a:ext>
                  </a:extLst>
                </a:gridCol>
                <a:gridCol w="1029792">
                  <a:extLst>
                    <a:ext uri="{9D8B030D-6E8A-4147-A177-3AD203B41FA5}">
                      <a16:colId xmlns:a16="http://schemas.microsoft.com/office/drawing/2014/main" val="25310537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37822373"/>
                    </a:ext>
                  </a:extLst>
                </a:gridCol>
              </a:tblGrid>
              <a:tr h="44121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Beam Energy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r>
                        <a:rPr lang="en-US" altLang="zh-CN" dirty="0"/>
                        <a:t>Beam Energy </a:t>
                      </a:r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Compound nucleus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797538"/>
                  </a:ext>
                </a:extLst>
              </a:tr>
              <a:tr h="574288">
                <a:tc>
                  <a:txBody>
                    <a:bodyPr/>
                    <a:lstStyle/>
                    <a:p>
                      <a:r>
                        <a:rPr lang="en-US" altLang="zh-CN"/>
                        <a:t>In front of target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 middle of target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Energy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9572413"/>
                  </a:ext>
                </a:extLst>
              </a:tr>
              <a:tr h="7359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266 MeV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261.5 MeV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98.487 MeV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0.03706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1.112 cm/ns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0242048"/>
                  </a:ext>
                </a:extLst>
              </a:tr>
              <a:tr h="7401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274 MeV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269.53 MeV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101.511 MeV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0.03762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1.129 cm/ns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32849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28E1C8D3-8AAE-2728-70F0-28F0B2ABE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57"/>
          <a:stretch/>
        </p:blipFill>
        <p:spPr>
          <a:xfrm>
            <a:off x="911424" y="4581128"/>
            <a:ext cx="10891591" cy="5126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48328E7-BD70-E290-1DC8-79929104E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79"/>
          <a:stretch/>
        </p:blipFill>
        <p:spPr>
          <a:xfrm>
            <a:off x="321439" y="5445224"/>
            <a:ext cx="5400675" cy="11924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955ABB-710C-F883-DC78-FD9379CF1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060" y="5365164"/>
            <a:ext cx="37052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4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28E1C8D3-8AAE-2728-70F0-28F0B2AB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20" y="5121188"/>
            <a:ext cx="10891591" cy="13163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52FF0D-7303-2859-E904-3B6CB917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" y="967001"/>
            <a:ext cx="6671470" cy="35781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96CE2B-2F5A-B041-F7D3-F026BFF2A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952" y="1126858"/>
            <a:ext cx="7404059" cy="5674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B86B37-FC76-7A77-577D-268C2852B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132" y="1854146"/>
            <a:ext cx="7505700" cy="5810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DC8434B-21B2-0B5B-E2BB-15E7E0852A70}"/>
              </a:ext>
            </a:extLst>
          </p:cNvPr>
          <p:cNvSpPr/>
          <p:nvPr/>
        </p:nvSpPr>
        <p:spPr>
          <a:xfrm>
            <a:off x="5231904" y="1410573"/>
            <a:ext cx="3816424" cy="283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F94F7D-5564-ACF1-25CA-9262A7CEED21}"/>
              </a:ext>
            </a:extLst>
          </p:cNvPr>
          <p:cNvSpPr/>
          <p:nvPr/>
        </p:nvSpPr>
        <p:spPr>
          <a:xfrm>
            <a:off x="5339916" y="2151455"/>
            <a:ext cx="3816424" cy="283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F2C4C69-4CEF-8BEC-330E-9A1BA968AD4F}"/>
              </a:ext>
            </a:extLst>
          </p:cNvPr>
          <p:cNvSpPr/>
          <p:nvPr/>
        </p:nvSpPr>
        <p:spPr>
          <a:xfrm>
            <a:off x="27832" y="3789040"/>
            <a:ext cx="5600116" cy="283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C81408-F6A7-797C-6EE1-F054895C3E3F}"/>
              </a:ext>
            </a:extLst>
          </p:cNvPr>
          <p:cNvSpPr/>
          <p:nvPr/>
        </p:nvSpPr>
        <p:spPr>
          <a:xfrm>
            <a:off x="27832" y="2492027"/>
            <a:ext cx="5600116" cy="283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04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C2E2D0B-38E3-1441-79B2-C18A739FA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20" y="1187150"/>
            <a:ext cx="7924800" cy="5210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FA1DBA-A5A6-2B3C-0847-B7AD9A9E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2" t="10579" r="3609"/>
          <a:stretch/>
        </p:blipFill>
        <p:spPr>
          <a:xfrm>
            <a:off x="9260" y="2744924"/>
            <a:ext cx="4363888" cy="10473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883612-DAAE-BC28-CA6F-35AAAA3E5C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43"/>
          <a:stretch/>
        </p:blipFill>
        <p:spPr>
          <a:xfrm>
            <a:off x="155340" y="4833156"/>
            <a:ext cx="3705225" cy="12221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DAADC9-43EE-5119-19EB-BDEFD704EDFA}"/>
              </a:ext>
            </a:extLst>
          </p:cNvPr>
          <p:cNvSpPr/>
          <p:nvPr/>
        </p:nvSpPr>
        <p:spPr>
          <a:xfrm>
            <a:off x="1343472" y="2888940"/>
            <a:ext cx="2232248" cy="756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864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Without Doppler correction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0391557-69C2-A7E9-01E1-5BB7FC706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"/>
          <a:stretch/>
        </p:blipFill>
        <p:spPr>
          <a:xfrm>
            <a:off x="0" y="996603"/>
            <a:ext cx="8348075" cy="5861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A0C058-86CA-44D0-E9EB-B4BF09BD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637" y="2364014"/>
            <a:ext cx="3933299" cy="24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3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A013193-288B-713F-CDDA-62E2FFFE1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69" y="913378"/>
            <a:ext cx="6138742" cy="43473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EA2549-EC3B-A939-1AD3-529721C1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" y="1120093"/>
            <a:ext cx="6031203" cy="41668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17B1FE1-020A-32C9-56D3-83B10ACAC273}"/>
              </a:ext>
            </a:extLst>
          </p:cNvPr>
          <p:cNvSpPr txBox="1"/>
          <p:nvPr/>
        </p:nvSpPr>
        <p:spPr>
          <a:xfrm>
            <a:off x="875420" y="1633872"/>
            <a:ext cx="5385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使用计算的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C66CDE-A2FA-937E-03F4-58E6898A5A0F}"/>
              </a:ext>
            </a:extLst>
          </p:cNvPr>
          <p:cNvSpPr txBox="1"/>
          <p:nvPr/>
        </p:nvSpPr>
        <p:spPr>
          <a:xfrm>
            <a:off x="6493365" y="1543357"/>
            <a:ext cx="5385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北航的修正结果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44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AC0DB64-DF70-B411-4534-D91C381F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10" y="1016732"/>
            <a:ext cx="8741926" cy="57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8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实验目的</a:t>
            </a:r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isomer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质子发射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06DFD05-14F8-45E5-BFE2-3C82B03B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" y="2757642"/>
            <a:ext cx="6391275" cy="4124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6246C5-6699-43D9-AAB4-3BFEDED5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17" y="1139983"/>
            <a:ext cx="6076950" cy="5562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010575-1222-4EF2-95BA-3F0700911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8" y="1083175"/>
            <a:ext cx="4835860" cy="155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2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correction(β=0.0345)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103260D-8E07-A72A-D445-BCB3B8F34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15" y="980728"/>
            <a:ext cx="9678769" cy="57674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5F43B2-6F74-2265-EEEE-499C29E86F18}"/>
              </a:ext>
            </a:extLst>
          </p:cNvPr>
          <p:cNvSpPr txBox="1"/>
          <p:nvPr/>
        </p:nvSpPr>
        <p:spPr>
          <a:xfrm>
            <a:off x="3403274" y="1448780"/>
            <a:ext cx="53854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Geant4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模拟谱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实验谱</a:t>
            </a:r>
            <a:endParaRPr lang="en-US" altLang="zh-CN" sz="2400" dirty="0">
              <a:solidFill>
                <a:srgbClr val="3B3B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714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 (β=0.03762) 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F428663-3407-8490-DD6F-4CC6DEA42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23" y="902970"/>
            <a:ext cx="9432553" cy="58779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362497-5CC7-807E-6AE1-2F6601EB03BE}"/>
              </a:ext>
            </a:extLst>
          </p:cNvPr>
          <p:cNvSpPr txBox="1"/>
          <p:nvPr/>
        </p:nvSpPr>
        <p:spPr>
          <a:xfrm>
            <a:off x="3403274" y="1448780"/>
            <a:ext cx="53854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Geant4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模拟谱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实验谱</a:t>
            </a:r>
            <a:endParaRPr lang="en-US" altLang="zh-CN" sz="2400" dirty="0">
              <a:solidFill>
                <a:srgbClr val="3B3B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4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 (β=0.03762, z=1cm) 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6073B16-0E4A-7B59-15BF-C6472F021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18" y="913297"/>
            <a:ext cx="9439765" cy="59050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43432F-0F42-122C-3722-1733A48F97FA}"/>
              </a:ext>
            </a:extLst>
          </p:cNvPr>
          <p:cNvSpPr txBox="1"/>
          <p:nvPr/>
        </p:nvSpPr>
        <p:spPr>
          <a:xfrm>
            <a:off x="3403274" y="1448780"/>
            <a:ext cx="53854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Geant4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模拟谱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实验谱</a:t>
            </a:r>
            <a:endParaRPr lang="en-US" altLang="zh-CN" sz="2400" dirty="0">
              <a:solidFill>
                <a:srgbClr val="3B3B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75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 (β=0.03762, z=-1cm) 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ACD5595-FA8B-4FF6-764D-E0FC5D2DF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60" y="1020060"/>
            <a:ext cx="9367974" cy="58519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0D94A2-CE94-F18C-6143-BF9D685E232A}"/>
              </a:ext>
            </a:extLst>
          </p:cNvPr>
          <p:cNvSpPr txBox="1"/>
          <p:nvPr/>
        </p:nvSpPr>
        <p:spPr>
          <a:xfrm>
            <a:off x="3403274" y="1448780"/>
            <a:ext cx="53854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Geant4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模拟谱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3B3B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实验谱</a:t>
            </a:r>
            <a:endParaRPr lang="en-US" altLang="zh-CN" sz="2400" dirty="0">
              <a:solidFill>
                <a:srgbClr val="3B3B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274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C2E2D0B-38E3-1441-79B2-C18A739FA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20" y="1187150"/>
            <a:ext cx="7924800" cy="5210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FA1DBA-A5A6-2B3C-0847-B7AD9A9E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2" t="10579" r="3609"/>
          <a:stretch/>
        </p:blipFill>
        <p:spPr>
          <a:xfrm>
            <a:off x="9260" y="2744924"/>
            <a:ext cx="4363888" cy="10473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6883612-DAAE-BC28-CA6F-35AAAA3E5C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43"/>
          <a:stretch/>
        </p:blipFill>
        <p:spPr>
          <a:xfrm>
            <a:off x="155340" y="4833156"/>
            <a:ext cx="3705225" cy="12221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DAADC9-43EE-5119-19EB-BDEFD704EDFA}"/>
              </a:ext>
            </a:extLst>
          </p:cNvPr>
          <p:cNvSpPr/>
          <p:nvPr/>
        </p:nvSpPr>
        <p:spPr>
          <a:xfrm>
            <a:off x="1343472" y="2888940"/>
            <a:ext cx="2232248" cy="756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BE8026-FAD1-68D4-919D-6D50100B3641}"/>
              </a:ext>
            </a:extLst>
          </p:cNvPr>
          <p:cNvSpPr txBox="1"/>
          <p:nvPr/>
        </p:nvSpPr>
        <p:spPr>
          <a:xfrm>
            <a:off x="5195900" y="2747749"/>
            <a:ext cx="5385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直接刻度</a:t>
            </a:r>
            <a:endParaRPr lang="en-US" altLang="zh-CN" sz="2400" dirty="0">
              <a:solidFill>
                <a:srgbClr val="3B3B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471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2589D1B-9DEE-C7AA-479C-60E24F5A4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48" y="920432"/>
            <a:ext cx="75628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45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2589D1B-9DEE-C7AA-479C-60E24F5A4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" y="980728"/>
            <a:ext cx="5327300" cy="37371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5AB778-F6CB-CE2F-4D7D-CBE30A1E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704" y="-108"/>
            <a:ext cx="4715231" cy="33129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20461B-8C38-DE4E-41FB-31829EA331B1}"/>
              </a:ext>
            </a:extLst>
          </p:cNvPr>
          <p:cNvSpPr/>
          <p:nvPr/>
        </p:nvSpPr>
        <p:spPr>
          <a:xfrm>
            <a:off x="2918422" y="959577"/>
            <a:ext cx="432048" cy="3529533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11E883-59A2-209A-8166-3BDBA0BEE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16" y="3594826"/>
            <a:ext cx="4574219" cy="32631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000379-2F34-34DF-F76E-4D0A713B74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77"/>
          <a:stretch/>
        </p:blipFill>
        <p:spPr>
          <a:xfrm>
            <a:off x="1082218" y="4887533"/>
            <a:ext cx="3672408" cy="19704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8F7E78C-5AA9-7ECD-59A6-480DD00557E1}"/>
              </a:ext>
            </a:extLst>
          </p:cNvPr>
          <p:cNvSpPr txBox="1"/>
          <p:nvPr/>
        </p:nvSpPr>
        <p:spPr>
          <a:xfrm>
            <a:off x="6852222" y="3263174"/>
            <a:ext cx="5385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96Ru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库伦激发</a:t>
            </a:r>
            <a:endParaRPr lang="en-US" altLang="zh-CN" sz="2400" dirty="0">
              <a:solidFill>
                <a:srgbClr val="3B3B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566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C11E883-59A2-209A-8166-3BDBA0BEE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9" y="1052736"/>
            <a:ext cx="5611825" cy="4003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000379-2F34-34DF-F76E-4D0A713B7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7"/>
          <a:stretch/>
        </p:blipFill>
        <p:spPr>
          <a:xfrm>
            <a:off x="1082218" y="4887533"/>
            <a:ext cx="3672408" cy="19704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EA335D-555B-B4CD-57C6-42AD1B1F4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334" y="1060225"/>
            <a:ext cx="6553372" cy="49526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458B1AF-4C64-EC5A-B4D1-8EE406EE39E6}"/>
              </a:ext>
            </a:extLst>
          </p:cNvPr>
          <p:cNvSpPr txBox="1"/>
          <p:nvPr/>
        </p:nvSpPr>
        <p:spPr>
          <a:xfrm>
            <a:off x="6694041" y="2828835"/>
            <a:ext cx="53854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静止发射峰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20um/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28um &lt; 2.8ps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多于一半</a:t>
            </a:r>
            <a:r>
              <a:rPr lang="en-US" altLang="zh-CN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96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Ru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库伦激发核退激时处于静止状态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42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77D11D8-2298-453B-BDCE-996FED1904D9}"/>
              </a:ext>
            </a:extLst>
          </p:cNvPr>
          <p:cNvSpPr txBox="1">
            <a:spLocks/>
          </p:cNvSpPr>
          <p:nvPr/>
        </p:nvSpPr>
        <p:spPr>
          <a:xfrm>
            <a:off x="27832" y="0"/>
            <a:ext cx="12164168" cy="887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Doppler correction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4445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Google Shape;59;p14">
            <a:extLst>
              <a:ext uri="{FF2B5EF4-FFF2-40B4-BE49-F238E27FC236}">
                <a16:creationId xmlns:a16="http://schemas.microsoft.com/office/drawing/2014/main" id="{258AA373-1B6A-436D-8460-7EA6F524900A}"/>
              </a:ext>
            </a:extLst>
          </p:cNvPr>
          <p:cNvCxnSpPr/>
          <p:nvPr/>
        </p:nvCxnSpPr>
        <p:spPr>
          <a:xfrm flipV="1">
            <a:off x="308523" y="887095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C11E883-59A2-209A-8166-3BDBA0BEE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9" y="1052736"/>
            <a:ext cx="5611825" cy="40033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000379-2F34-34DF-F76E-4D0A713B7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7"/>
          <a:stretch/>
        </p:blipFill>
        <p:spPr>
          <a:xfrm>
            <a:off x="1082218" y="4887533"/>
            <a:ext cx="3672408" cy="19704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413BF0-8712-A83F-59E4-0277772B8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500" y="1268760"/>
            <a:ext cx="6553372" cy="49526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458B1AF-4C64-EC5A-B4D1-8EE406EE39E6}"/>
              </a:ext>
            </a:extLst>
          </p:cNvPr>
          <p:cNvSpPr txBox="1"/>
          <p:nvPr/>
        </p:nvSpPr>
        <p:spPr>
          <a:xfrm>
            <a:off x="7824192" y="2454263"/>
            <a:ext cx="53854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大角度的高能位移展宽峰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小角度的低能位移展宽峰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741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Grain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96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Ru(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58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Ni, p2n/2p2n)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Lu/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Yb)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177786E-8D45-4B48-9F4B-5B314438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75" y="976976"/>
            <a:ext cx="7968951" cy="56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2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实验目的</a:t>
            </a:r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：结构研究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E8D8468-6809-44C2-A3EC-962CC466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023935"/>
            <a:ext cx="7992888" cy="5818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2A9C1F-1ABD-4D60-809D-E5643C2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12" y="-1"/>
            <a:ext cx="6002888" cy="11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4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3"/>
            <a:ext cx="12192635" cy="56846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55340" y="800708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E32243D-E59F-4C1A-AE80-2F56ED7D4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" b="1626"/>
          <a:stretch/>
        </p:blipFill>
        <p:spPr>
          <a:xfrm>
            <a:off x="0" y="839688"/>
            <a:ext cx="11877440" cy="59978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C51EB23-AC9E-4BB1-9EF2-431479C3D9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5430" r="7771" b="4263"/>
          <a:stretch/>
        </p:blipFill>
        <p:spPr>
          <a:xfrm>
            <a:off x="6612196" y="1160748"/>
            <a:ext cx="5579804" cy="30296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EEF6DC12-54BF-4425-93A3-4384C6D3575E}"/>
              </a:ext>
            </a:extLst>
          </p:cNvPr>
          <p:cNvSpPr txBox="1">
            <a:spLocks/>
          </p:cNvSpPr>
          <p:nvPr/>
        </p:nvSpPr>
        <p:spPr>
          <a:xfrm>
            <a:off x="2567608" y="66911"/>
            <a:ext cx="6048672" cy="56846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+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,99,101,102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154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,157,159,160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Hf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05F477-F731-4977-8547-16C98147F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4" y="1160748"/>
            <a:ext cx="3538710" cy="3128738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44CC9B2C-E66F-473E-93BE-82C55163AF0E}"/>
              </a:ext>
            </a:extLst>
          </p:cNvPr>
          <p:cNvSpPr/>
          <p:nvPr/>
        </p:nvSpPr>
        <p:spPr>
          <a:xfrm>
            <a:off x="10380476" y="2492896"/>
            <a:ext cx="720080" cy="468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BA920-1823-45DB-B6AC-ACF827E1D9D1}"/>
              </a:ext>
            </a:extLst>
          </p:cNvPr>
          <p:cNvSpPr txBox="1"/>
          <p:nvPr/>
        </p:nvSpPr>
        <p:spPr>
          <a:xfrm>
            <a:off x="5447928" y="845030"/>
            <a:ext cx="5940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衰变基本都是来自于打杂质来的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只有</a:t>
            </a:r>
            <a:r>
              <a:rPr lang="en-US" altLang="zh-CN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是打</a:t>
            </a:r>
            <a:r>
              <a:rPr lang="en-US" altLang="zh-CN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</a:p>
        </p:txBody>
      </p:sp>
    </p:spTree>
    <p:extLst>
      <p:ext uri="{BB962C8B-B14F-4D97-AF65-F5344CB8AC3E}">
        <p14:creationId xmlns:p14="http://schemas.microsoft.com/office/powerpoint/2010/main" val="3563707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CE5787B8-642D-4486-8F70-36F52AAF0CB9}"/>
              </a:ext>
            </a:extLst>
          </p:cNvPr>
          <p:cNvSpPr txBox="1">
            <a:spLocks/>
          </p:cNvSpPr>
          <p:nvPr/>
        </p:nvSpPr>
        <p:spPr>
          <a:xfrm>
            <a:off x="83332" y="-1"/>
            <a:ext cx="12192635" cy="96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带电粒子谱</a:t>
            </a:r>
            <a:endParaRPr lang="en-US" altLang="zh-CN" sz="4800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E783E-2B0E-4241-8ACB-C318F474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794"/>
            <a:ext cx="7894274" cy="51052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B2F9D6-ED3A-41DA-BEA7-6DB131E5D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34" y="939753"/>
            <a:ext cx="62388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6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F7B2F9D6-ED3A-41DA-BEA7-6DB131E5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0" y="1591217"/>
            <a:ext cx="6096001" cy="38623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8B0C05-8002-4748-A284-6F6BBEFA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060" y="0"/>
            <a:ext cx="5485843" cy="34735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9C081F-5EA5-4240-B4BA-1E54E6F38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3522393"/>
            <a:ext cx="5315871" cy="333560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759FBCE6-A478-42BA-A9BD-1C2270B7814E}"/>
              </a:ext>
            </a:extLst>
          </p:cNvPr>
          <p:cNvSpPr txBox="1">
            <a:spLocks/>
          </p:cNvSpPr>
          <p:nvPr/>
        </p:nvSpPr>
        <p:spPr>
          <a:xfrm>
            <a:off x="83332" y="-1"/>
            <a:ext cx="12192635" cy="96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轻粒子计数率</a:t>
            </a:r>
            <a:endParaRPr lang="en-US" altLang="zh-CN" sz="4800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651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F746088-3670-4C61-9D81-6B06721FD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652"/>
            <a:ext cx="5660741" cy="36607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1A70DE-C480-48F6-BC42-25812B09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1241338"/>
            <a:ext cx="6238875" cy="38481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BBB2AD6-9708-47F0-91FC-3F6383FB69D5}"/>
              </a:ext>
            </a:extLst>
          </p:cNvPr>
          <p:cNvSpPr txBox="1">
            <a:spLocks/>
          </p:cNvSpPr>
          <p:nvPr/>
        </p:nvSpPr>
        <p:spPr>
          <a:xfrm>
            <a:off x="83332" y="-1"/>
            <a:ext cx="12192635" cy="96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重离子计数率</a:t>
            </a:r>
            <a:endParaRPr lang="en-US" altLang="zh-CN" sz="4800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808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4C2874C-CD74-4DBE-9F81-ECDF253E7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02" y="960878"/>
            <a:ext cx="5638849" cy="40186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45A975-7235-4046-95CE-419DFDE3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33" y="960973"/>
            <a:ext cx="6350783" cy="410044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5B09CEB-422D-4095-93BF-1CA5F33F76AF}"/>
              </a:ext>
            </a:extLst>
          </p:cNvPr>
          <p:cNvSpPr txBox="1">
            <a:spLocks/>
          </p:cNvSpPr>
          <p:nvPr/>
        </p:nvSpPr>
        <p:spPr>
          <a:xfrm>
            <a:off x="83332" y="-1"/>
            <a:ext cx="12192635" cy="960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关联到的注入衰变计数率</a:t>
            </a:r>
            <a:endParaRPr lang="en-US" altLang="zh-CN" sz="4800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8EA170-B686-4B40-946E-FFBCAF445E80}"/>
              </a:ext>
            </a:extLst>
          </p:cNvPr>
          <p:cNvSpPr txBox="1"/>
          <p:nvPr/>
        </p:nvSpPr>
        <p:spPr>
          <a:xfrm>
            <a:off x="81360" y="5353760"/>
            <a:ext cx="10156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打到焦平面的融合蒸发产物占总粒子的比例较小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充气谱仪并没有完全把不感兴趣的粒子分离掉，穿过来的还是很多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307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MWPC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96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Ru(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58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Ni, p2n/2p2n)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Lu/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Yb)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2912C28-4973-4989-966C-ED7B2830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052736"/>
            <a:ext cx="8810135" cy="5400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A68EA1-6FC8-454E-BF50-3F35D46BE151}"/>
              </a:ext>
            </a:extLst>
          </p:cNvPr>
          <p:cNvSpPr txBox="1"/>
          <p:nvPr/>
        </p:nvSpPr>
        <p:spPr>
          <a:xfrm>
            <a:off x="2783632" y="1905323"/>
            <a:ext cx="5799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MWPC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方向的位置分布信息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318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DSSD-Pin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CB4F59E1-5FB0-422D-973C-7190A775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2" y="1196752"/>
            <a:ext cx="7248128" cy="38987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F7868B-BDCF-44FB-9962-895C0081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143" y="1412776"/>
            <a:ext cx="4586525" cy="33526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42AE03-A443-4CCD-A210-B5E66144A357}"/>
              </a:ext>
            </a:extLst>
          </p:cNvPr>
          <p:cNvSpPr txBox="1"/>
          <p:nvPr/>
        </p:nvSpPr>
        <p:spPr>
          <a:xfrm>
            <a:off x="1163452" y="5682443"/>
            <a:ext cx="96850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二极管探测器前放放大倍数太大或者量程太小，基本都超界，可以用来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veto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逃逸信号，但是无法找回逃逸能量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15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MWPC-TOF(MWPC-DSSD)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45E98A1-7A6F-4884-93D2-F1A3C0BB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1088741"/>
            <a:ext cx="5886839" cy="36967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B4E86C-9E8B-4B4C-997B-5A6C9326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770" y="1088741"/>
            <a:ext cx="5473251" cy="36835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A36F77-2578-4B97-B196-1081C7950123}"/>
              </a:ext>
            </a:extLst>
          </p:cNvPr>
          <p:cNvSpPr txBox="1"/>
          <p:nvPr/>
        </p:nvSpPr>
        <p:spPr>
          <a:xfrm>
            <a:off x="81360" y="5353760"/>
            <a:ext cx="10156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Recoil: 100 MeV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11MeV(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注入关联后得到的结果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Beam: 266 MeV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11MeV  (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不太可能是束流造成的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41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MWPC-TOF(MWPC-DSSD)-E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6BF8A36-B620-4A3B-B428-76C882DD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038"/>
            <a:ext cx="5672934" cy="38268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B83BCF-DED6-4931-BED9-6D5635D3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436" y="1153038"/>
            <a:ext cx="6023112" cy="40705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49BBA6-B61A-4BAF-A81E-B1A6754CB63D}"/>
              </a:ext>
            </a:extLst>
          </p:cNvPr>
          <p:cNvSpPr txBox="1"/>
          <p:nvPr/>
        </p:nvSpPr>
        <p:spPr>
          <a:xfrm>
            <a:off x="81360" y="5353760"/>
            <a:ext cx="10156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和位置无关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99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MWPC-TOF(MWPC-DSSD)-E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2C12F8F-8E66-498A-967D-196B42F0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89" y="974454"/>
            <a:ext cx="3670919" cy="23982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436B24-7094-4186-8104-FA724D0C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68" y="3573015"/>
            <a:ext cx="5483932" cy="326496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7C03210-98FF-4A32-88DA-8C0418FD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076" y="301085"/>
            <a:ext cx="5315388" cy="326496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DDE5F41-F994-4B78-9F59-7B380C8A6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56" y="3383904"/>
            <a:ext cx="5419121" cy="34950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A015B8-F48E-413A-ADDE-0D8095BBD70C}"/>
              </a:ext>
            </a:extLst>
          </p:cNvPr>
          <p:cNvSpPr txBox="1"/>
          <p:nvPr/>
        </p:nvSpPr>
        <p:spPr>
          <a:xfrm>
            <a:off x="703980" y="6057292"/>
            <a:ext cx="4275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注入核位置分布正常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实验目的</a:t>
            </a:r>
            <a:r>
              <a:rPr lang="en-US" altLang="zh-CN" sz="4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0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：研究其衰变和结构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534A4CE-7667-4460-9BBD-C659E8EE7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4" y="1160748"/>
            <a:ext cx="11715750" cy="1276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388E75-E38F-46AC-AA82-88EA83D7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2510"/>
            <a:ext cx="6115888" cy="32976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BD256F-EDB8-42E6-B342-F88D5B78E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548" y="2413388"/>
            <a:ext cx="5879976" cy="31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23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MWPC-TOF(MWPC-DSSD)-E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E383A1E-38E4-4462-A8CC-6AA09527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512676"/>
            <a:ext cx="5185866" cy="28109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6D50A3-28A2-4E4A-A1E2-D6C8DFE8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24" y="3485835"/>
            <a:ext cx="5102534" cy="30385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359EBB-CD61-4863-BA1B-71F39C8DB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" y="764704"/>
            <a:ext cx="4068452" cy="27052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D0C680-5141-475D-824A-61D8DC171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" y="3485835"/>
            <a:ext cx="4888299" cy="33766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39AC10-9F14-49EB-A06A-D7DAC1498791}"/>
              </a:ext>
            </a:extLst>
          </p:cNvPr>
          <p:cNvSpPr txBox="1"/>
          <p:nvPr/>
        </p:nvSpPr>
        <p:spPr>
          <a:xfrm>
            <a:off x="515380" y="6165304"/>
            <a:ext cx="5940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怀疑束流的位置，是打偏了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33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MWPC-TOF(MWPC-DSSD)-E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A3359EBB-CD61-4863-BA1B-71F39C8D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9" y="4041090"/>
            <a:ext cx="4213747" cy="28018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2F90982-8F5A-4B78-AAFE-8AE1E5D5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001" y="3529843"/>
            <a:ext cx="4518499" cy="32474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3F16A3-5522-4667-B543-241546E93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6" y="1108287"/>
            <a:ext cx="4263152" cy="27851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560489-83C2-4AF3-BC32-3CB66ED0F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017" y="349629"/>
            <a:ext cx="4263152" cy="31438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AF7CD4-5F99-4F97-B7B0-977E1AB92DEE}"/>
              </a:ext>
            </a:extLst>
          </p:cNvPr>
          <p:cNvSpPr txBox="1"/>
          <p:nvPr/>
        </p:nvSpPr>
        <p:spPr>
          <a:xfrm>
            <a:off x="4284498" y="1693656"/>
            <a:ext cx="5940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认为注入的位置，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MWPC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能量沉积大，确实是反冲核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542A3A-97F2-46E2-94FA-D4109CE53347}"/>
              </a:ext>
            </a:extLst>
          </p:cNvPr>
          <p:cNvSpPr txBox="1"/>
          <p:nvPr/>
        </p:nvSpPr>
        <p:spPr>
          <a:xfrm>
            <a:off x="4115780" y="4917084"/>
            <a:ext cx="5940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认为是束流的位置，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MWPC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能量沉积小，应该是轻核，但不一定是束流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429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4" y="18550"/>
            <a:ext cx="12192635" cy="1029958"/>
          </a:xfrm>
        </p:spPr>
        <p:txBody>
          <a:bodyPr>
            <a:normAutofit/>
          </a:bodyPr>
          <a:lstStyle/>
          <a:p>
            <a:r>
              <a:rPr lang="zh-CN" altLang="en-US" sz="4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产物分布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A54C5AE-0D94-4A62-9392-B668FAD0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1376772"/>
            <a:ext cx="6724650" cy="4962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1B94C4-AC9C-4B2C-8093-ABB5830E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6" y="1995450"/>
            <a:ext cx="5208695" cy="34902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D1D422-A26D-461E-B5F9-E665FF4676B5}"/>
              </a:ext>
            </a:extLst>
          </p:cNvPr>
          <p:cNvSpPr txBox="1"/>
          <p:nvPr/>
        </p:nvSpPr>
        <p:spPr>
          <a:xfrm>
            <a:off x="2963652" y="4401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DC7A08-9ADB-4D08-95FC-3FEA890C06F3}"/>
              </a:ext>
            </a:extLst>
          </p:cNvPr>
          <p:cNvSpPr txBox="1"/>
          <p:nvPr/>
        </p:nvSpPr>
        <p:spPr>
          <a:xfrm>
            <a:off x="2665510" y="37035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973FDC-F06B-473B-817A-9791EB07F883}"/>
              </a:ext>
            </a:extLst>
          </p:cNvPr>
          <p:cNvSpPr txBox="1"/>
          <p:nvPr/>
        </p:nvSpPr>
        <p:spPr>
          <a:xfrm>
            <a:off x="2821963" y="302696"/>
            <a:ext cx="5940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区域之外也存在一半的融合蒸发产物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91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4" y="18550"/>
            <a:ext cx="12192635" cy="1029958"/>
          </a:xfrm>
        </p:spPr>
        <p:txBody>
          <a:bodyPr>
            <a:normAutofit/>
          </a:bodyPr>
          <a:lstStyle/>
          <a:p>
            <a:r>
              <a:rPr lang="en-US" altLang="zh-CN" sz="4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155m2</a:t>
            </a: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Lu(2.69(3)</a:t>
            </a:r>
            <a:r>
              <a:rPr lang="en-US" altLang="zh-CN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D01B94C4-AC9C-4B2C-8093-ABB5830E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08" y="1048508"/>
            <a:ext cx="4429980" cy="29684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D1D422-A26D-461E-B5F9-E665FF4676B5}"/>
              </a:ext>
            </a:extLst>
          </p:cNvPr>
          <p:cNvSpPr txBox="1"/>
          <p:nvPr/>
        </p:nvSpPr>
        <p:spPr>
          <a:xfrm>
            <a:off x="3506267" y="31097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DC7A08-9ADB-4D08-95FC-3FEA890C06F3}"/>
              </a:ext>
            </a:extLst>
          </p:cNvPr>
          <p:cNvSpPr txBox="1"/>
          <p:nvPr/>
        </p:nvSpPr>
        <p:spPr>
          <a:xfrm>
            <a:off x="3127750" y="23480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C1F2F7-678D-4667-80F8-7F6A3DF7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32" y="18550"/>
            <a:ext cx="4806684" cy="34554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FFB83F-7C0F-4AB3-99BD-C419415D0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194" y="3429000"/>
            <a:ext cx="4914900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BFB8CD-A2BB-47E3-A973-5127D2250B26}"/>
                  </a:ext>
                </a:extLst>
              </p:cNvPr>
              <p:cNvSpPr txBox="1"/>
              <p:nvPr/>
            </p:nvSpPr>
            <p:spPr>
              <a:xfrm>
                <a:off x="7868643" y="533529"/>
                <a:ext cx="1818831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=2.68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BFB8CD-A2BB-47E3-A973-5127D2250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643" y="533529"/>
                <a:ext cx="1818831" cy="301878"/>
              </a:xfrm>
              <a:prstGeom prst="rect">
                <a:avLst/>
              </a:prstGeom>
              <a:blipFill>
                <a:blip r:embed="rId5"/>
                <a:stretch>
                  <a:fillRect l="-2685" r="-1342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D324DA7-B089-42CA-B8C0-AD35A2FB9916}"/>
                  </a:ext>
                </a:extLst>
              </p:cNvPr>
              <p:cNvSpPr txBox="1"/>
              <p:nvPr/>
            </p:nvSpPr>
            <p:spPr>
              <a:xfrm>
                <a:off x="7861147" y="4066172"/>
                <a:ext cx="1818831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=2.67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D324DA7-B089-42CA-B8C0-AD35A2FB9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147" y="4066172"/>
                <a:ext cx="1818831" cy="301878"/>
              </a:xfrm>
              <a:prstGeom prst="rect">
                <a:avLst/>
              </a:prstGeom>
              <a:blipFill>
                <a:blip r:embed="rId6"/>
                <a:stretch>
                  <a:fillRect l="-2685" r="-1342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F6A9804-C49B-48BD-A9F1-B97006CDE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099" y="4066172"/>
            <a:ext cx="3922708" cy="28116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1C923DB-0ACC-498D-8B3F-C68DB830C70E}"/>
              </a:ext>
            </a:extLst>
          </p:cNvPr>
          <p:cNvSpPr txBox="1"/>
          <p:nvPr/>
        </p:nvSpPr>
        <p:spPr>
          <a:xfrm>
            <a:off x="0" y="5854476"/>
            <a:ext cx="7806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区域之外确实是融合蒸发产物，因为提取的半衰期没有问题（注入核有问题半衰期一定有问题，虽然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程序是衰变为主）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12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4" y="18550"/>
            <a:ext cx="12192635" cy="1029958"/>
          </a:xfrm>
        </p:spPr>
        <p:txBody>
          <a:bodyPr>
            <a:normAutofit/>
          </a:bodyPr>
          <a:lstStyle/>
          <a:p>
            <a:r>
              <a:rPr lang="en-US" altLang="zh-CN" sz="4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2E6079F-A80C-4D8C-8856-FB0772023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1"/>
          <a:stretch/>
        </p:blipFill>
        <p:spPr>
          <a:xfrm>
            <a:off x="1" y="1095375"/>
            <a:ext cx="3935760" cy="5762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3B5764-4DD4-4F06-BD1E-B8ECD7E38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463" y="1344701"/>
            <a:ext cx="7455556" cy="55223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1382953-D7A9-4BE3-9FDF-366B180B64B7}"/>
              </a:ext>
            </a:extLst>
          </p:cNvPr>
          <p:cNvSpPr txBox="1"/>
          <p:nvPr/>
        </p:nvSpPr>
        <p:spPr>
          <a:xfrm>
            <a:off x="1962552" y="176443"/>
            <a:ext cx="9966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150Yb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可能的衰变方式为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β+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，会布局到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150Tm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的激发态上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但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150Tm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中已知激发态的自旋和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0+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相差太大，对应得衰变严格禁戒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Δl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&gt;3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衰变基本没有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结论：通过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衰变到子核的激发态退激的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线鉴别的路线走不通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0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4" y="18550"/>
            <a:ext cx="12192635" cy="1029958"/>
          </a:xfrm>
        </p:spPr>
        <p:txBody>
          <a:bodyPr>
            <a:normAutofit/>
          </a:bodyPr>
          <a:lstStyle/>
          <a:p>
            <a:r>
              <a:rPr lang="en-US" altLang="zh-CN" sz="4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33B5764-4DD4-4F06-BD1E-B8ECD7E3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509"/>
            <a:ext cx="5504174" cy="40769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F7080F-546C-4FAA-8A29-5C2C2E31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34" y="1376772"/>
            <a:ext cx="5486875" cy="387129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7E89F30-3278-4D41-B26D-0403F9BE803E}"/>
              </a:ext>
            </a:extLst>
          </p:cNvPr>
          <p:cNvSpPr/>
          <p:nvPr/>
        </p:nvSpPr>
        <p:spPr>
          <a:xfrm>
            <a:off x="9300356" y="3284984"/>
            <a:ext cx="216024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AF72670-F9FD-42BC-8938-A582E828F5E8}"/>
              </a:ext>
            </a:extLst>
          </p:cNvPr>
          <p:cNvSpPr/>
          <p:nvPr/>
        </p:nvSpPr>
        <p:spPr>
          <a:xfrm rot="1616957">
            <a:off x="1399718" y="2371665"/>
            <a:ext cx="326880" cy="944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8E26C1-D171-4AD4-8051-EA3BC9F8FB61}"/>
              </a:ext>
            </a:extLst>
          </p:cNvPr>
          <p:cNvSpPr txBox="1"/>
          <p:nvPr/>
        </p:nvSpPr>
        <p:spPr>
          <a:xfrm>
            <a:off x="1958372" y="224700"/>
            <a:ext cx="9966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可能是直接产生的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151Tm</a:t>
            </a:r>
          </a:p>
        </p:txBody>
      </p:sp>
    </p:spTree>
    <p:extLst>
      <p:ext uri="{BB962C8B-B14F-4D97-AF65-F5344CB8AC3E}">
        <p14:creationId xmlns:p14="http://schemas.microsoft.com/office/powerpoint/2010/main" val="3063802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4" y="18550"/>
            <a:ext cx="12192635" cy="1029958"/>
          </a:xfrm>
        </p:spPr>
        <p:txBody>
          <a:bodyPr>
            <a:normAutofit/>
          </a:bodyPr>
          <a:lstStyle/>
          <a:p>
            <a:r>
              <a:rPr lang="en-US" altLang="zh-CN" sz="4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4F7080F-546C-4FAA-8A29-5C2C2E31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7" y="1060000"/>
            <a:ext cx="5486875" cy="387129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7E89F30-3278-4D41-B26D-0403F9BE803E}"/>
              </a:ext>
            </a:extLst>
          </p:cNvPr>
          <p:cNvSpPr/>
          <p:nvPr/>
        </p:nvSpPr>
        <p:spPr>
          <a:xfrm>
            <a:off x="3550409" y="2968212"/>
            <a:ext cx="216024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6B8611-02C5-4116-B3C0-D93AB897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703" y="0"/>
            <a:ext cx="4859444" cy="34488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D8C57A-A818-4FA6-8088-A499950DF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659" y="3429000"/>
            <a:ext cx="4872996" cy="34104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16DEA7-7CAE-4F9F-8549-C981733A5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04" y="4942787"/>
            <a:ext cx="4749320" cy="18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35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4" y="18550"/>
            <a:ext cx="12192635" cy="1029958"/>
          </a:xfrm>
        </p:spPr>
        <p:txBody>
          <a:bodyPr>
            <a:normAutofit/>
          </a:bodyPr>
          <a:lstStyle/>
          <a:p>
            <a:r>
              <a:rPr lang="en-US" altLang="zh-CN" sz="4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B16DEA7-7CAE-4F9F-8549-C981733A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4" y="4942787"/>
            <a:ext cx="4749320" cy="18924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1DE69B-FD9D-4B6E-9A25-0D023478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09" y="1520788"/>
            <a:ext cx="5667375" cy="495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39C55A-4381-48F9-A026-8FD8AE960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48" y="1023161"/>
            <a:ext cx="5253376" cy="369843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7E89F30-3278-4D41-B26D-0403F9BE803E}"/>
              </a:ext>
            </a:extLst>
          </p:cNvPr>
          <p:cNvSpPr/>
          <p:nvPr/>
        </p:nvSpPr>
        <p:spPr>
          <a:xfrm>
            <a:off x="3683732" y="2705475"/>
            <a:ext cx="216024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837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84" y="18550"/>
            <a:ext cx="12192635" cy="1029958"/>
          </a:xfrm>
        </p:spPr>
        <p:txBody>
          <a:bodyPr>
            <a:normAutofit/>
          </a:bodyPr>
          <a:lstStyle/>
          <a:p>
            <a:r>
              <a:rPr lang="en-US" altLang="zh-CN" sz="4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B30CC30-8C10-48DF-8C68-E673BB04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80" y="1196752"/>
            <a:ext cx="7851319" cy="360040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B0BEAD4D-A6C5-47D6-8AF1-F9E301A98CE9}"/>
              </a:ext>
            </a:extLst>
          </p:cNvPr>
          <p:cNvSpPr/>
          <p:nvPr/>
        </p:nvSpPr>
        <p:spPr>
          <a:xfrm rot="1616957">
            <a:off x="3315685" y="1082684"/>
            <a:ext cx="268042" cy="9822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0B2284-FD1D-4F9D-BC43-E9B666D8F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59" y="1886773"/>
            <a:ext cx="7141899" cy="49712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DA19F3-779C-49F9-9D1D-6E44EB67F0FC}"/>
              </a:ext>
            </a:extLst>
          </p:cNvPr>
          <p:cNvSpPr txBox="1"/>
          <p:nvPr/>
        </p:nvSpPr>
        <p:spPr>
          <a:xfrm>
            <a:off x="1595500" y="3232468"/>
            <a:ext cx="9966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可能是直接产生的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151Tm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Δl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&gt;3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衰变基本没有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结论：通过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衰变到子核的激发态退激的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线鉴别的路线走不通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201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CE572CF-FD0B-4D15-A73E-899D33663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867" y="1448780"/>
            <a:ext cx="8630265" cy="1790700"/>
          </a:xfrm>
        </p:spPr>
        <p:txBody>
          <a:bodyPr>
            <a:normAutofit/>
          </a:bodyPr>
          <a:lstStyle/>
          <a:p>
            <a:pPr marL="457200" lvl="1" algn="ctr">
              <a:lnSpc>
                <a:spcPct val="150000"/>
              </a:lnSpc>
            </a:pPr>
            <a:r>
              <a:rPr lang="en-US" altLang="zh-C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beam</a:t>
            </a:r>
          </a:p>
        </p:txBody>
      </p:sp>
    </p:spTree>
    <p:extLst>
      <p:ext uri="{BB962C8B-B14F-4D97-AF65-F5344CB8AC3E}">
        <p14:creationId xmlns:p14="http://schemas.microsoft.com/office/powerpoint/2010/main" val="243345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r>
              <a:rPr lang="zh-CN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（</a:t>
            </a:r>
            <a:r>
              <a:rPr lang="zh-CN" altLang="en-US" sz="48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实验目的</a:t>
            </a:r>
            <a:r>
              <a:rPr lang="en-US" altLang="zh-CN" sz="48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48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：找</a:t>
            </a:r>
            <a:r>
              <a:rPr lang="en-US" altLang="zh-CN" sz="4800" b="1" dirty="0"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10+ isomer</a:t>
            </a:r>
            <a:r>
              <a:rPr lang="zh-CN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6C78211-8CFD-445F-A6AD-59CB8DDCB7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184" y="1320639"/>
            <a:ext cx="1145330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4771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0EB1D601-0365-4669-BB90-BE4134055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088740"/>
            <a:ext cx="8352928" cy="560273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F2016C5A-0A50-40A4-B235-A0D0EA49BDD8}"/>
              </a:ext>
            </a:extLst>
          </p:cNvPr>
          <p:cNvSpPr/>
          <p:nvPr/>
        </p:nvSpPr>
        <p:spPr>
          <a:xfrm>
            <a:off x="5987988" y="3236059"/>
            <a:ext cx="396044" cy="5571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202AD5-FAAF-4277-8816-F6924288EB10}"/>
                  </a:ext>
                </a:extLst>
              </p:cNvPr>
              <p:cNvSpPr txBox="1"/>
              <p:nvPr/>
            </p:nvSpPr>
            <p:spPr>
              <a:xfrm>
                <a:off x="6373284" y="2995512"/>
                <a:ext cx="1015385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151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𝑇𝑚</m:t>
                        </m:r>
                      </m:e>
                    </m:sPre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202AD5-FAAF-4277-8816-F6924288E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284" y="2995512"/>
                <a:ext cx="1015385" cy="481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366896B6-94C7-463C-B198-CB43FF99B445}"/>
              </a:ext>
            </a:extLst>
          </p:cNvPr>
          <p:cNvSpPr/>
          <p:nvPr/>
        </p:nvSpPr>
        <p:spPr>
          <a:xfrm>
            <a:off x="5267908" y="2771289"/>
            <a:ext cx="396044" cy="557154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1B8385-D772-488E-A67E-2BA658124CDF}"/>
                  </a:ext>
                </a:extLst>
              </p:cNvPr>
              <p:cNvSpPr txBox="1"/>
              <p:nvPr/>
            </p:nvSpPr>
            <p:spPr>
              <a:xfrm>
                <a:off x="4470468" y="2357028"/>
                <a:ext cx="1117624" cy="414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240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sup>
                        <m:e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𝐸𝑟</m:t>
                          </m:r>
                        </m:e>
                      </m:sPre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1B8385-D772-488E-A67E-2BA658124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68" y="2357028"/>
                <a:ext cx="1117624" cy="414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160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B75AB67-CBC8-401E-99C7-60C30711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7115175" cy="4514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202AD5-FAAF-4277-8816-F6924288EB10}"/>
                  </a:ext>
                </a:extLst>
              </p:cNvPr>
              <p:cNvSpPr txBox="1"/>
              <p:nvPr/>
            </p:nvSpPr>
            <p:spPr>
              <a:xfrm>
                <a:off x="2693622" y="1290414"/>
                <a:ext cx="756084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151</m:t>
                        </m:r>
                      </m:sup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𝑇𝑚</m:t>
                        </m:r>
                      </m:e>
                    </m:sPre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F202AD5-FAAF-4277-8816-F6924288E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22" y="1290414"/>
                <a:ext cx="756084" cy="481094"/>
              </a:xfrm>
              <a:prstGeom prst="rect">
                <a:avLst/>
              </a:prstGeom>
              <a:blipFill>
                <a:blip r:embed="rId3"/>
                <a:stretch>
                  <a:fillRect r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F2016C5A-0A50-40A4-B235-A0D0EA49BDD8}"/>
              </a:ext>
            </a:extLst>
          </p:cNvPr>
          <p:cNvSpPr/>
          <p:nvPr/>
        </p:nvSpPr>
        <p:spPr>
          <a:xfrm>
            <a:off x="2027548" y="1160748"/>
            <a:ext cx="756084" cy="24842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4C02D79-5C3B-463A-AE19-0F056EB9B2E1}"/>
              </a:ext>
            </a:extLst>
          </p:cNvPr>
          <p:cNvSpPr/>
          <p:nvPr/>
        </p:nvSpPr>
        <p:spPr>
          <a:xfrm>
            <a:off x="1739516" y="2600908"/>
            <a:ext cx="459284" cy="576064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1B8385-D772-488E-A67E-2BA658124CDF}"/>
                  </a:ext>
                </a:extLst>
              </p:cNvPr>
              <p:cNvSpPr txBox="1"/>
              <p:nvPr/>
            </p:nvSpPr>
            <p:spPr>
              <a:xfrm>
                <a:off x="1128599" y="2301469"/>
                <a:ext cx="832214" cy="41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240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sup>
                        <m:e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𝐸𝑟</m:t>
                          </m:r>
                        </m:e>
                      </m:sPre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1B8385-D772-488E-A67E-2BA658124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99" y="2301469"/>
                <a:ext cx="832214" cy="414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4956AF5A-B4D9-4120-9C44-10C8A7C3A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404" y="-2"/>
            <a:ext cx="3832412" cy="6858000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88167626-F699-4872-868B-3023EEDBDD7E}"/>
              </a:ext>
            </a:extLst>
          </p:cNvPr>
          <p:cNvSpPr/>
          <p:nvPr/>
        </p:nvSpPr>
        <p:spPr>
          <a:xfrm>
            <a:off x="1985372" y="1810292"/>
            <a:ext cx="459284" cy="576064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66896B6-94C7-463C-B198-CB43FF99B445}"/>
              </a:ext>
            </a:extLst>
          </p:cNvPr>
          <p:cNvSpPr/>
          <p:nvPr/>
        </p:nvSpPr>
        <p:spPr>
          <a:xfrm>
            <a:off x="2553990" y="3304118"/>
            <a:ext cx="459284" cy="576064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87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B571E52-9697-4C10-AE44-78108456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36" y="0"/>
            <a:ext cx="3832412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4ED055-18AC-4CAF-B2CD-4B7D0B6EE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008221"/>
            <a:ext cx="6448511" cy="5849779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BA3EDE09-A7E2-4EA8-BBBC-72DD8791EA7D}"/>
              </a:ext>
            </a:extLst>
          </p:cNvPr>
          <p:cNvSpPr/>
          <p:nvPr/>
        </p:nvSpPr>
        <p:spPr>
          <a:xfrm>
            <a:off x="1847528" y="3400146"/>
            <a:ext cx="252028" cy="460902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B3D18D3-E652-4CBD-8EC6-2128FEA18AAC}"/>
                  </a:ext>
                </a:extLst>
              </p:cNvPr>
              <p:cNvSpPr txBox="1"/>
              <p:nvPr/>
            </p:nvSpPr>
            <p:spPr>
              <a:xfrm>
                <a:off x="2053874" y="3352523"/>
                <a:ext cx="832214" cy="41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240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sup>
                        <m:e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𝐸𝑟</m:t>
                          </m:r>
                        </m:e>
                      </m:sPre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B3D18D3-E652-4CBD-8EC6-2128FEA18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74" y="3352523"/>
                <a:ext cx="832214" cy="414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2211170D-8B1E-46B8-A591-085A0E904B07}"/>
              </a:ext>
            </a:extLst>
          </p:cNvPr>
          <p:cNvSpPr/>
          <p:nvPr/>
        </p:nvSpPr>
        <p:spPr>
          <a:xfrm>
            <a:off x="9192344" y="2564904"/>
            <a:ext cx="432048" cy="2361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123FB7-3726-4A31-9C79-EE089B6DABB7}"/>
              </a:ext>
            </a:extLst>
          </p:cNvPr>
          <p:cNvSpPr/>
          <p:nvPr/>
        </p:nvSpPr>
        <p:spPr>
          <a:xfrm>
            <a:off x="1487488" y="1088740"/>
            <a:ext cx="144016" cy="5472608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76CDEB4-E2F1-4965-BC27-8F4CAFBBD229}"/>
              </a:ext>
            </a:extLst>
          </p:cNvPr>
          <p:cNvSpPr/>
          <p:nvPr/>
        </p:nvSpPr>
        <p:spPr>
          <a:xfrm>
            <a:off x="1737703" y="1088740"/>
            <a:ext cx="144016" cy="5472608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38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B571E52-9697-4C10-AE44-78108456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36" y="0"/>
            <a:ext cx="3832412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44ED055-18AC-4CAF-B2CD-4B7D0B6EE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008221"/>
            <a:ext cx="6448511" cy="5849779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BA3EDE09-A7E2-4EA8-BBBC-72DD8791EA7D}"/>
              </a:ext>
            </a:extLst>
          </p:cNvPr>
          <p:cNvSpPr/>
          <p:nvPr/>
        </p:nvSpPr>
        <p:spPr>
          <a:xfrm>
            <a:off x="1847528" y="3400146"/>
            <a:ext cx="252028" cy="460902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B3D18D3-E652-4CBD-8EC6-2128FEA18AAC}"/>
                  </a:ext>
                </a:extLst>
              </p:cNvPr>
              <p:cNvSpPr txBox="1"/>
              <p:nvPr/>
            </p:nvSpPr>
            <p:spPr>
              <a:xfrm>
                <a:off x="2053874" y="3352523"/>
                <a:ext cx="832214" cy="41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240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sup>
                        <m:e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𝐸𝑟</m:t>
                          </m:r>
                        </m:e>
                      </m:sPre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B3D18D3-E652-4CBD-8EC6-2128FEA18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74" y="3352523"/>
                <a:ext cx="832214" cy="414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2211170D-8B1E-46B8-A591-085A0E904B07}"/>
              </a:ext>
            </a:extLst>
          </p:cNvPr>
          <p:cNvSpPr/>
          <p:nvPr/>
        </p:nvSpPr>
        <p:spPr>
          <a:xfrm>
            <a:off x="9192344" y="2564904"/>
            <a:ext cx="432048" cy="2361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123FB7-3726-4A31-9C79-EE089B6DABB7}"/>
              </a:ext>
            </a:extLst>
          </p:cNvPr>
          <p:cNvSpPr/>
          <p:nvPr/>
        </p:nvSpPr>
        <p:spPr>
          <a:xfrm>
            <a:off x="1487488" y="1088740"/>
            <a:ext cx="144016" cy="5472608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76CDEB4-E2F1-4965-BC27-8F4CAFBBD229}"/>
              </a:ext>
            </a:extLst>
          </p:cNvPr>
          <p:cNvSpPr/>
          <p:nvPr/>
        </p:nvSpPr>
        <p:spPr>
          <a:xfrm>
            <a:off x="1737703" y="1088740"/>
            <a:ext cx="144016" cy="5472608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4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 (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212 keV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B571E52-9697-4C10-AE44-78108456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36" y="1460398"/>
            <a:ext cx="3016307" cy="53976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309629-5EF7-4C38-8471-30FBDF0DF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" y="942017"/>
            <a:ext cx="6124537" cy="589740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6F68CCF-5284-45E2-81FF-9EF3AC187BD9}"/>
              </a:ext>
            </a:extLst>
          </p:cNvPr>
          <p:cNvCxnSpPr/>
          <p:nvPr/>
        </p:nvCxnSpPr>
        <p:spPr>
          <a:xfrm>
            <a:off x="10671156" y="1160748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B7D5C86-DE99-4874-A5E7-3F935B2413E9}"/>
              </a:ext>
            </a:extLst>
          </p:cNvPr>
          <p:cNvCxnSpPr>
            <a:cxnSpLocks/>
          </p:cNvCxnSpPr>
          <p:nvPr/>
        </p:nvCxnSpPr>
        <p:spPr>
          <a:xfrm flipH="1">
            <a:off x="10488488" y="1160747"/>
            <a:ext cx="758732" cy="57606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BCB89DD-2412-4894-993A-070021ECF728}"/>
                  </a:ext>
                </a:extLst>
              </p:cNvPr>
              <p:cNvSpPr txBox="1"/>
              <p:nvPr/>
            </p:nvSpPr>
            <p:spPr>
              <a:xfrm rot="19558260">
                <a:off x="11176150" y="489324"/>
                <a:ext cx="5947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212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BCB89DD-2412-4894-993A-070021ECF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58260">
                <a:off x="11176150" y="489324"/>
                <a:ext cx="594714" cy="369332"/>
              </a:xfrm>
              <a:prstGeom prst="rect">
                <a:avLst/>
              </a:prstGeom>
              <a:blipFill>
                <a:blip r:embed="rId4"/>
                <a:stretch>
                  <a:fillRect l="-5172" t="-1905" r="-9483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F1C7EE3-DE12-4857-864D-9FB6B4B36C72}"/>
              </a:ext>
            </a:extLst>
          </p:cNvPr>
          <p:cNvCxnSpPr/>
          <p:nvPr/>
        </p:nvCxnSpPr>
        <p:spPr>
          <a:xfrm flipH="1">
            <a:off x="11172564" y="1160746"/>
            <a:ext cx="288032" cy="107586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8353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 (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212 keV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B3AEDB8-4749-4FDA-8806-93DF82D5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2538"/>
            <a:ext cx="8294079" cy="52209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82E28D-236A-4605-80C8-EB57CCA5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936" y="1460398"/>
            <a:ext cx="3016307" cy="5397601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C7C44ED-9892-4365-B0A3-F584CDCD1E93}"/>
              </a:ext>
            </a:extLst>
          </p:cNvPr>
          <p:cNvCxnSpPr/>
          <p:nvPr/>
        </p:nvCxnSpPr>
        <p:spPr>
          <a:xfrm>
            <a:off x="10671156" y="1160748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F2DE263-47FD-40BB-86F6-4A719047E47F}"/>
              </a:ext>
            </a:extLst>
          </p:cNvPr>
          <p:cNvCxnSpPr>
            <a:cxnSpLocks/>
          </p:cNvCxnSpPr>
          <p:nvPr/>
        </p:nvCxnSpPr>
        <p:spPr>
          <a:xfrm flipH="1">
            <a:off x="10488488" y="1160747"/>
            <a:ext cx="758732" cy="57606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BC1DA37-CCD8-463A-81F8-94BD99DFAF78}"/>
                  </a:ext>
                </a:extLst>
              </p:cNvPr>
              <p:cNvSpPr txBox="1"/>
              <p:nvPr/>
            </p:nvSpPr>
            <p:spPr>
              <a:xfrm rot="19558260">
                <a:off x="11176150" y="489324"/>
                <a:ext cx="5947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212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BC1DA37-CCD8-463A-81F8-94BD99DFA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58260">
                <a:off x="11176150" y="489324"/>
                <a:ext cx="594714" cy="369332"/>
              </a:xfrm>
              <a:prstGeom prst="rect">
                <a:avLst/>
              </a:prstGeom>
              <a:blipFill>
                <a:blip r:embed="rId4"/>
                <a:stretch>
                  <a:fillRect l="-5172" t="-1905" r="-9483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C3EFCB4-32AA-4ED6-97F0-A5B32907D6D6}"/>
              </a:ext>
            </a:extLst>
          </p:cNvPr>
          <p:cNvCxnSpPr/>
          <p:nvPr/>
        </p:nvCxnSpPr>
        <p:spPr>
          <a:xfrm flipH="1">
            <a:off x="11172564" y="1160746"/>
            <a:ext cx="288032" cy="107586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311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 (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212 - 385 keV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27FA4E0-8211-4D28-8D3A-59C8D8A4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36" y="1460398"/>
            <a:ext cx="3016307" cy="539760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D34E3-AF94-4A56-888E-BBDD343ED89E}"/>
              </a:ext>
            </a:extLst>
          </p:cNvPr>
          <p:cNvCxnSpPr/>
          <p:nvPr/>
        </p:nvCxnSpPr>
        <p:spPr>
          <a:xfrm>
            <a:off x="10671156" y="1160748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44C035F-0604-46B7-A667-8F95DEC498D5}"/>
              </a:ext>
            </a:extLst>
          </p:cNvPr>
          <p:cNvCxnSpPr>
            <a:cxnSpLocks/>
          </p:cNvCxnSpPr>
          <p:nvPr/>
        </p:nvCxnSpPr>
        <p:spPr>
          <a:xfrm flipH="1">
            <a:off x="10488488" y="1160747"/>
            <a:ext cx="758732" cy="57606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48C42EE-7BC2-4580-AE3D-70BD0E34AD1F}"/>
                  </a:ext>
                </a:extLst>
              </p:cNvPr>
              <p:cNvSpPr txBox="1"/>
              <p:nvPr/>
            </p:nvSpPr>
            <p:spPr>
              <a:xfrm>
                <a:off x="11373243" y="80628"/>
                <a:ext cx="5947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212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48C42EE-7BC2-4580-AE3D-70BD0E34A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243" y="80628"/>
                <a:ext cx="594714" cy="369332"/>
              </a:xfrm>
              <a:prstGeom prst="rect">
                <a:avLst/>
              </a:prstGeom>
              <a:blipFill>
                <a:blip r:embed="rId3"/>
                <a:stretch>
                  <a:fillRect l="-11340" r="-11340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477A6FA-9A38-4E61-A82B-3222397B763F}"/>
              </a:ext>
            </a:extLst>
          </p:cNvPr>
          <p:cNvCxnSpPr/>
          <p:nvPr/>
        </p:nvCxnSpPr>
        <p:spPr>
          <a:xfrm flipH="1">
            <a:off x="11172564" y="1160746"/>
            <a:ext cx="288032" cy="107586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B77D5E9-02E5-4437-A49E-43D8FC36B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3" y="973008"/>
            <a:ext cx="6300780" cy="588499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9D9DFE3-5B21-4A58-BD09-A7BF3806E99C}"/>
              </a:ext>
            </a:extLst>
          </p:cNvPr>
          <p:cNvSpPr/>
          <p:nvPr/>
        </p:nvSpPr>
        <p:spPr>
          <a:xfrm>
            <a:off x="1991544" y="1916832"/>
            <a:ext cx="180020" cy="504056"/>
          </a:xfrm>
          <a:prstGeom prst="ellipse">
            <a:avLst/>
          </a:prstGeom>
          <a:noFill/>
          <a:ln w="28575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F8AAB57-2115-4CB5-BBF7-4167C8A1F0C5}"/>
              </a:ext>
            </a:extLst>
          </p:cNvPr>
          <p:cNvCxnSpPr/>
          <p:nvPr/>
        </p:nvCxnSpPr>
        <p:spPr>
          <a:xfrm>
            <a:off x="10676220" y="548680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EB4132E-4316-4B21-A08C-77EDAFBD19E8}"/>
              </a:ext>
            </a:extLst>
          </p:cNvPr>
          <p:cNvCxnSpPr>
            <a:cxnSpLocks/>
          </p:cNvCxnSpPr>
          <p:nvPr/>
        </p:nvCxnSpPr>
        <p:spPr>
          <a:xfrm>
            <a:off x="11247220" y="541651"/>
            <a:ext cx="0" cy="6190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5414B4-E913-4228-B3BC-C11FE2609CEB}"/>
                  </a:ext>
                </a:extLst>
              </p:cNvPr>
              <p:cNvSpPr txBox="1"/>
              <p:nvPr/>
            </p:nvSpPr>
            <p:spPr>
              <a:xfrm>
                <a:off x="10652505" y="117205"/>
                <a:ext cx="594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385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5414B4-E913-4228-B3BC-C11FE2609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505" y="117205"/>
                <a:ext cx="594715" cy="369332"/>
              </a:xfrm>
              <a:prstGeom prst="rect">
                <a:avLst/>
              </a:prstGeom>
              <a:blipFill>
                <a:blip r:embed="rId5"/>
                <a:stretch>
                  <a:fillRect l="-11224" r="-12245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椭圆 21">
            <a:extLst>
              <a:ext uri="{FF2B5EF4-FFF2-40B4-BE49-F238E27FC236}">
                <a16:creationId xmlns:a16="http://schemas.microsoft.com/office/drawing/2014/main" id="{0795E44E-839D-4D4A-8049-4B8E61241A81}"/>
              </a:ext>
            </a:extLst>
          </p:cNvPr>
          <p:cNvSpPr/>
          <p:nvPr/>
        </p:nvSpPr>
        <p:spPr>
          <a:xfrm>
            <a:off x="1811524" y="3645024"/>
            <a:ext cx="288032" cy="504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1022971-58C8-4F50-944A-30E7410A2587}"/>
              </a:ext>
            </a:extLst>
          </p:cNvPr>
          <p:cNvSpPr/>
          <p:nvPr/>
        </p:nvSpPr>
        <p:spPr>
          <a:xfrm>
            <a:off x="1979596" y="4747456"/>
            <a:ext cx="360040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23480FC-C02F-4271-802C-FC010A79B17F}"/>
              </a:ext>
            </a:extLst>
          </p:cNvPr>
          <p:cNvSpPr txBox="1"/>
          <p:nvPr/>
        </p:nvSpPr>
        <p:spPr>
          <a:xfrm>
            <a:off x="1848278" y="5318874"/>
            <a:ext cx="28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应该有其他来源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108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 (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335 - 393 keV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A961F1C-80ED-49D0-B002-8AE6C4646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1"/>
          <a:stretch/>
        </p:blipFill>
        <p:spPr>
          <a:xfrm>
            <a:off x="0" y="1052736"/>
            <a:ext cx="6253592" cy="5897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BFE1C4-3A01-4059-B93B-70272052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84" y="976470"/>
            <a:ext cx="4297492" cy="5881527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095A7A16-A24F-4E3A-B534-CE46D200B25F}"/>
              </a:ext>
            </a:extLst>
          </p:cNvPr>
          <p:cNvSpPr/>
          <p:nvPr/>
        </p:nvSpPr>
        <p:spPr>
          <a:xfrm>
            <a:off x="10956540" y="1232756"/>
            <a:ext cx="612068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0B629DD-1665-493E-9002-2CAF81FC04EF}"/>
              </a:ext>
            </a:extLst>
          </p:cNvPr>
          <p:cNvSpPr/>
          <p:nvPr/>
        </p:nvSpPr>
        <p:spPr>
          <a:xfrm>
            <a:off x="10956540" y="1581823"/>
            <a:ext cx="612068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0E47B8E-3EAE-4AA3-8D75-99EFD6CB0F3C}"/>
              </a:ext>
            </a:extLst>
          </p:cNvPr>
          <p:cNvSpPr/>
          <p:nvPr/>
        </p:nvSpPr>
        <p:spPr>
          <a:xfrm>
            <a:off x="9725896" y="3156104"/>
            <a:ext cx="1158636" cy="3809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709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Isomer(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Tm)--Clover 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27FA4E0-8211-4D28-8D3A-59C8D8A4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36" y="1460398"/>
            <a:ext cx="3016307" cy="5397601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44370885-3A67-4C7A-8984-BB7E0CD591BB}"/>
              </a:ext>
            </a:extLst>
          </p:cNvPr>
          <p:cNvSpPr/>
          <p:nvPr/>
        </p:nvSpPr>
        <p:spPr>
          <a:xfrm>
            <a:off x="8976320" y="3429000"/>
            <a:ext cx="432048" cy="2361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92BB9E-2395-46A3-B536-48D9B11D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" y="992406"/>
            <a:ext cx="6474088" cy="588254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6162EF7-72A6-46DE-A8A3-D0E736195DAD}"/>
              </a:ext>
            </a:extLst>
          </p:cNvPr>
          <p:cNvSpPr txBox="1"/>
          <p:nvPr/>
        </p:nvSpPr>
        <p:spPr>
          <a:xfrm>
            <a:off x="1019436" y="5409220"/>
            <a:ext cx="162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198,232 ??</a:t>
            </a:r>
          </a:p>
        </p:txBody>
      </p:sp>
    </p:spTree>
    <p:extLst>
      <p:ext uri="{BB962C8B-B14F-4D97-AF65-F5344CB8AC3E}">
        <p14:creationId xmlns:p14="http://schemas.microsoft.com/office/powerpoint/2010/main" val="1387433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Isomer(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Tm)(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232 keV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--Clover 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27FA4E0-8211-4D28-8D3A-59C8D8A4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36" y="1460398"/>
            <a:ext cx="3016307" cy="5397601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44370885-3A67-4C7A-8984-BB7E0CD591BB}"/>
              </a:ext>
            </a:extLst>
          </p:cNvPr>
          <p:cNvSpPr/>
          <p:nvPr/>
        </p:nvSpPr>
        <p:spPr>
          <a:xfrm>
            <a:off x="8976320" y="3429000"/>
            <a:ext cx="432048" cy="2361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7AFCCF-0DF4-4B19-B310-589ADB63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8" y="992346"/>
            <a:ext cx="6159833" cy="58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4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3"/>
            <a:ext cx="12192635" cy="56846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476672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E52E9751-001C-4F06-8910-19F552CC7196}"/>
              </a:ext>
            </a:extLst>
          </p:cNvPr>
          <p:cNvSpPr txBox="1">
            <a:spLocks/>
          </p:cNvSpPr>
          <p:nvPr/>
        </p:nvSpPr>
        <p:spPr>
          <a:xfrm>
            <a:off x="2567608" y="8620"/>
            <a:ext cx="6048672" cy="56846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+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,99,101,102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154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,157,159,160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Hf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2CDF13-187F-41FC-838D-588123FC3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3" y="577088"/>
            <a:ext cx="11242334" cy="606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1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Isomer(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Tm)(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 keV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--Clover 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27FA4E0-8211-4D28-8D3A-59C8D8A4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36" y="1460398"/>
            <a:ext cx="3016307" cy="5397601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44370885-3A67-4C7A-8984-BB7E0CD591BB}"/>
              </a:ext>
            </a:extLst>
          </p:cNvPr>
          <p:cNvSpPr/>
          <p:nvPr/>
        </p:nvSpPr>
        <p:spPr>
          <a:xfrm>
            <a:off x="8976320" y="3429000"/>
            <a:ext cx="432048" cy="2361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68A7E1-09F0-4A47-AACC-23583E35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2" y="992346"/>
            <a:ext cx="6113721" cy="58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09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Isomer(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Tm)— </a:t>
            </a:r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PGe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-X 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27FA4E0-8211-4D28-8D3A-59C8D8A4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36" y="1460398"/>
            <a:ext cx="3016307" cy="5397601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44370885-3A67-4C7A-8984-BB7E0CD591BB}"/>
              </a:ext>
            </a:extLst>
          </p:cNvPr>
          <p:cNvSpPr/>
          <p:nvPr/>
        </p:nvSpPr>
        <p:spPr>
          <a:xfrm>
            <a:off x="8976320" y="3429000"/>
            <a:ext cx="432048" cy="2361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996A7A-0CDA-4EF8-9751-F1758422A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050554"/>
            <a:ext cx="5832648" cy="58090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651DB2-5725-4E57-9E31-101EBDD0C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421" y="102816"/>
            <a:ext cx="40671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F6A72A9-AE94-4D15-9D9A-1033F8242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241" y="0"/>
            <a:ext cx="2969759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1EEE11-6374-4E9A-B983-4166E3FC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3" y="837109"/>
            <a:ext cx="6192688" cy="60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39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F6A72A9-AE94-4D15-9D9A-1033F8242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241" y="0"/>
            <a:ext cx="296975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933013-1C77-45AC-BD4D-0EF3DB73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28700"/>
            <a:ext cx="6422368" cy="6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6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Isomer(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Er)--Clover 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927A118-01FA-4E6A-BF9B-71CC3F2B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241" y="0"/>
            <a:ext cx="2969759" cy="685800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44370885-3A67-4C7A-8984-BB7E0CD591BB}"/>
              </a:ext>
            </a:extLst>
          </p:cNvPr>
          <p:cNvSpPr/>
          <p:nvPr/>
        </p:nvSpPr>
        <p:spPr>
          <a:xfrm>
            <a:off x="10491096" y="4545124"/>
            <a:ext cx="825484" cy="2562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7DEADC-8250-4EAA-92A2-C6591D93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0504"/>
            <a:ext cx="6348028" cy="60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52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Isomer(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Er)— </a:t>
            </a:r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PGe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-X 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3D70A38-F8A8-48EC-9636-FFECA58C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241" y="0"/>
            <a:ext cx="2969759" cy="6858000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2C5E0717-EC7A-410B-971F-ADB91C855756}"/>
              </a:ext>
            </a:extLst>
          </p:cNvPr>
          <p:cNvSpPr/>
          <p:nvPr/>
        </p:nvSpPr>
        <p:spPr>
          <a:xfrm>
            <a:off x="10491096" y="4545124"/>
            <a:ext cx="825484" cy="2562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651DB2-5725-4E57-9E31-101EBDD0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5" y="0"/>
            <a:ext cx="4067175" cy="18954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71FBEA-317A-4369-8303-3697A4633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21" y="945975"/>
            <a:ext cx="6255937" cy="59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78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6C78211-8CFD-445F-A6AD-59CB8DDCB7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23980"/>
            <a:ext cx="1145330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5061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altLang="zh-CN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PGe</a:t>
            </a: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-X 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96FDFA3-5524-4630-B29F-E881CD35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817" y="836712"/>
            <a:ext cx="4067175" cy="1895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B7B350-F366-48FD-BA5C-3BD7C5F3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4" y="960598"/>
            <a:ext cx="6251891" cy="58974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E941FD-311C-4F09-A130-1F731EB8F694}"/>
              </a:ext>
            </a:extLst>
          </p:cNvPr>
          <p:cNvSpPr txBox="1"/>
          <p:nvPr/>
        </p:nvSpPr>
        <p:spPr>
          <a:xfrm>
            <a:off x="7464152" y="4125814"/>
            <a:ext cx="28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156keV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182keV ?</a:t>
            </a:r>
          </a:p>
        </p:txBody>
      </p:sp>
    </p:spTree>
    <p:extLst>
      <p:ext uri="{BB962C8B-B14F-4D97-AF65-F5344CB8AC3E}">
        <p14:creationId xmlns:p14="http://schemas.microsoft.com/office/powerpoint/2010/main" val="1620377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8570E19B-CD15-4929-ABD4-C84D005440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332" y="-1"/>
                <a:ext cx="12192635" cy="96059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4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4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zh-CN" sz="40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𝟔𝟗</m:t>
                        </m:r>
                      </m:sub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𝟏𝟓𝟏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𝐓𝐦</m:t>
                            </m:r>
                          </m:e>
                          <m: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𝟖𝟐</m:t>
                            </m:r>
                          </m:sub>
                          <m:sup/>
                        </m:sSubSup>
                      </m:e>
                    </m:sPre>
                  </m:oMath>
                </a14:m>
                <a:r>
                  <a:rPr lang="zh-CN" altLang="en-US" sz="4445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（</a:t>
                </a:r>
                <a:r>
                  <a:rPr lang="en-US" altLang="zh-CN" sz="4445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Inbeam</a:t>
                </a:r>
                <a:r>
                  <a:rPr lang="zh-CN" altLang="en-US" sz="4445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）</a:t>
                </a:r>
                <a:endParaRPr lang="en-US" altLang="zh-CN" sz="4445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标题 1">
                <a:extLst>
                  <a:ext uri="{FF2B5EF4-FFF2-40B4-BE49-F238E27FC236}">
                    <a16:creationId xmlns:a16="http://schemas.microsoft.com/office/drawing/2014/main" id="{8570E19B-CD15-4929-ABD4-C84D00544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332" y="-1"/>
                <a:ext cx="12192635" cy="960599"/>
              </a:xfrm>
              <a:blipFill>
                <a:blip r:embed="rId2"/>
                <a:stretch>
                  <a:fillRect t="-5696" b="-208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85B4766-321A-441B-9F10-6550F960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" y="1499342"/>
            <a:ext cx="6654546" cy="481991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DEC97CEC-DE0C-40AE-A55D-E5B25BA7EF59}"/>
              </a:ext>
            </a:extLst>
          </p:cNvPr>
          <p:cNvSpPr/>
          <p:nvPr/>
        </p:nvSpPr>
        <p:spPr>
          <a:xfrm>
            <a:off x="1919536" y="3248980"/>
            <a:ext cx="1116124" cy="5845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A3F0165-AED0-4986-9429-A090FFF40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076" y="43956"/>
            <a:ext cx="517549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0175A7E-E614-4156-B888-515416B9B022}"/>
                  </a:ext>
                </a:extLst>
              </p:cNvPr>
              <p:cNvSpPr txBox="1"/>
              <p:nvPr/>
            </p:nvSpPr>
            <p:spPr>
              <a:xfrm>
                <a:off x="9364006" y="6575228"/>
                <a:ext cx="692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11/2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0175A7E-E614-4156-B888-515416B9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006" y="6575228"/>
                <a:ext cx="692434" cy="276999"/>
              </a:xfrm>
              <a:prstGeom prst="rect">
                <a:avLst/>
              </a:prstGeom>
              <a:blipFill>
                <a:blip r:embed="rId5"/>
                <a:stretch>
                  <a:fillRect l="-6140" t="-444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ED10E73-59FF-4ECE-BDEE-750754D5585F}"/>
              </a:ext>
            </a:extLst>
          </p:cNvPr>
          <p:cNvSpPr/>
          <p:nvPr/>
        </p:nvSpPr>
        <p:spPr>
          <a:xfrm>
            <a:off x="8724292" y="4077072"/>
            <a:ext cx="550269" cy="1376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1E3D6CC-40A6-4E17-89CC-E6C177FECCC5}"/>
              </a:ext>
            </a:extLst>
          </p:cNvPr>
          <p:cNvSpPr/>
          <p:nvPr/>
        </p:nvSpPr>
        <p:spPr>
          <a:xfrm>
            <a:off x="8724291" y="2167710"/>
            <a:ext cx="468053" cy="1029149"/>
          </a:xfrm>
          <a:prstGeom prst="rect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25ECD9E-EF16-4E88-A359-6846BD191351}"/>
                  </a:ext>
                </a:extLst>
              </p:cNvPr>
              <p:cNvSpPr txBox="1"/>
              <p:nvPr/>
            </p:nvSpPr>
            <p:spPr>
              <a:xfrm>
                <a:off x="10286723" y="6353244"/>
                <a:ext cx="951607" cy="443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11/2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25ECD9E-EF16-4E88-A359-6846BD191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723" y="6353244"/>
                <a:ext cx="951607" cy="4439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25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Tm)(Δt~60ns)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8B96758-DC8E-454A-90D0-AADE587C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026" y="-53"/>
            <a:ext cx="483984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6BFC65-924F-4D54-95A6-DBEA4E319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147"/>
            <a:ext cx="6389948" cy="6145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62404DE-EA27-4C76-849B-5EB8414144D1}"/>
              </a:ext>
            </a:extLst>
          </p:cNvPr>
          <p:cNvSpPr/>
          <p:nvPr/>
        </p:nvSpPr>
        <p:spPr>
          <a:xfrm>
            <a:off x="4799856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B579C8-34EB-4D52-A5B2-B34FC22D22C9}"/>
              </a:ext>
            </a:extLst>
          </p:cNvPr>
          <p:cNvSpPr/>
          <p:nvPr/>
        </p:nvSpPr>
        <p:spPr>
          <a:xfrm>
            <a:off x="5087888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ADBFD8-21C3-47EF-B989-924417816BE7}"/>
              </a:ext>
            </a:extLst>
          </p:cNvPr>
          <p:cNvSpPr/>
          <p:nvPr/>
        </p:nvSpPr>
        <p:spPr>
          <a:xfrm>
            <a:off x="2639616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0B3A046-C9AC-4B7A-9DD8-CD4612829A5A}"/>
              </a:ext>
            </a:extLst>
          </p:cNvPr>
          <p:cNvSpPr/>
          <p:nvPr/>
        </p:nvSpPr>
        <p:spPr>
          <a:xfrm>
            <a:off x="983485" y="791575"/>
            <a:ext cx="144016" cy="5769773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E91988C-61FE-45EB-8A27-1B7C6FD74979}"/>
              </a:ext>
            </a:extLst>
          </p:cNvPr>
          <p:cNvSpPr/>
          <p:nvPr/>
        </p:nvSpPr>
        <p:spPr>
          <a:xfrm>
            <a:off x="1667534" y="806907"/>
            <a:ext cx="144016" cy="5769773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C10D7B-4602-461C-B636-F1345435CC3F}"/>
              </a:ext>
            </a:extLst>
          </p:cNvPr>
          <p:cNvSpPr/>
          <p:nvPr/>
        </p:nvSpPr>
        <p:spPr>
          <a:xfrm>
            <a:off x="2459596" y="827579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48D47F-AEB1-48C8-8D46-5730F050FB6E}"/>
              </a:ext>
            </a:extLst>
          </p:cNvPr>
          <p:cNvSpPr/>
          <p:nvPr/>
        </p:nvSpPr>
        <p:spPr>
          <a:xfrm>
            <a:off x="2351584" y="836712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D42B1F-3418-4445-9970-2BD7CB9AC391}"/>
              </a:ext>
            </a:extLst>
          </p:cNvPr>
          <p:cNvSpPr/>
          <p:nvPr/>
        </p:nvSpPr>
        <p:spPr>
          <a:xfrm>
            <a:off x="2207568" y="836712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DDFC59-6317-4BE8-BEDB-D673CCADE5F7}"/>
              </a:ext>
            </a:extLst>
          </p:cNvPr>
          <p:cNvSpPr/>
          <p:nvPr/>
        </p:nvSpPr>
        <p:spPr>
          <a:xfrm>
            <a:off x="1829538" y="836713"/>
            <a:ext cx="281447" cy="3816424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FD23700-09E1-49F7-8D6B-227711B595D1}"/>
              </a:ext>
            </a:extLst>
          </p:cNvPr>
          <p:cNvSpPr/>
          <p:nvPr/>
        </p:nvSpPr>
        <p:spPr>
          <a:xfrm>
            <a:off x="1169525" y="4628445"/>
            <a:ext cx="200281" cy="193290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529CB4-A35D-48F1-8411-54F1102991FC}"/>
              </a:ext>
            </a:extLst>
          </p:cNvPr>
          <p:cNvSpPr/>
          <p:nvPr/>
        </p:nvSpPr>
        <p:spPr>
          <a:xfrm>
            <a:off x="9336360" y="3501008"/>
            <a:ext cx="647966" cy="260536"/>
          </a:xfrm>
          <a:prstGeom prst="rect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019A14-C71B-44CD-8BAA-A8F6CFE63A56}"/>
              </a:ext>
            </a:extLst>
          </p:cNvPr>
          <p:cNvSpPr/>
          <p:nvPr/>
        </p:nvSpPr>
        <p:spPr>
          <a:xfrm>
            <a:off x="9298565" y="2592400"/>
            <a:ext cx="647966" cy="260536"/>
          </a:xfrm>
          <a:prstGeom prst="rect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E380CAF-913B-4A10-BF8F-4A1921DF32E4}"/>
              </a:ext>
            </a:extLst>
          </p:cNvPr>
          <p:cNvSpPr/>
          <p:nvPr/>
        </p:nvSpPr>
        <p:spPr>
          <a:xfrm>
            <a:off x="9696400" y="1728304"/>
            <a:ext cx="647966" cy="260536"/>
          </a:xfrm>
          <a:prstGeom prst="rect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25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3"/>
            <a:ext cx="12192635" cy="56846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476672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E52E9751-001C-4F06-8910-19F552CC7196}"/>
              </a:ext>
            </a:extLst>
          </p:cNvPr>
          <p:cNvSpPr txBox="1">
            <a:spLocks/>
          </p:cNvSpPr>
          <p:nvPr/>
        </p:nvSpPr>
        <p:spPr>
          <a:xfrm>
            <a:off x="2567608" y="8620"/>
            <a:ext cx="6048672" cy="56846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+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,99,101,102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154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,157,159,160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Hf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EF59B7-4739-43AC-9A25-8FD090DBE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492547"/>
            <a:ext cx="11161959" cy="614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23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F8387CF-0C8E-4C39-95E0-441387FA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" y="944724"/>
            <a:ext cx="12192000" cy="588841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7C655AD-4C63-40BB-916E-CDB83F339F10}"/>
              </a:ext>
            </a:extLst>
          </p:cNvPr>
          <p:cNvSpPr/>
          <p:nvPr/>
        </p:nvSpPr>
        <p:spPr>
          <a:xfrm>
            <a:off x="11100556" y="976475"/>
            <a:ext cx="216024" cy="5893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ACA5E3-D7A5-4083-92E1-3C392ABE3F7E}"/>
              </a:ext>
            </a:extLst>
          </p:cNvPr>
          <p:cNvSpPr/>
          <p:nvPr/>
        </p:nvSpPr>
        <p:spPr>
          <a:xfrm>
            <a:off x="10344472" y="908720"/>
            <a:ext cx="216024" cy="5893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1EAE2E-62D6-417F-A98F-4F8D6A0B6A15}"/>
              </a:ext>
            </a:extLst>
          </p:cNvPr>
          <p:cNvSpPr/>
          <p:nvPr/>
        </p:nvSpPr>
        <p:spPr>
          <a:xfrm>
            <a:off x="5087888" y="913892"/>
            <a:ext cx="216024" cy="5893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1446E6D-6929-4C8E-93FC-69FB5C2AF125}"/>
              </a:ext>
            </a:extLst>
          </p:cNvPr>
          <p:cNvSpPr/>
          <p:nvPr/>
        </p:nvSpPr>
        <p:spPr>
          <a:xfrm>
            <a:off x="911424" y="919666"/>
            <a:ext cx="216024" cy="5893710"/>
          </a:xfrm>
          <a:prstGeom prst="rect">
            <a:avLst/>
          </a:prstGeom>
          <a:noFill/>
          <a:ln w="28575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BF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3003ABF-0553-45DA-A8D5-0E0F98EBC3AA}"/>
              </a:ext>
            </a:extLst>
          </p:cNvPr>
          <p:cNvSpPr/>
          <p:nvPr/>
        </p:nvSpPr>
        <p:spPr>
          <a:xfrm>
            <a:off x="2567608" y="944724"/>
            <a:ext cx="216024" cy="5893710"/>
          </a:xfrm>
          <a:prstGeom prst="rect">
            <a:avLst/>
          </a:prstGeom>
          <a:noFill/>
          <a:ln w="28575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BF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5D00CC0-7BEC-478B-B942-BC69B0144802}"/>
              </a:ext>
            </a:extLst>
          </p:cNvPr>
          <p:cNvSpPr/>
          <p:nvPr/>
        </p:nvSpPr>
        <p:spPr>
          <a:xfrm>
            <a:off x="4547828" y="944724"/>
            <a:ext cx="216024" cy="5893710"/>
          </a:xfrm>
          <a:prstGeom prst="rect">
            <a:avLst/>
          </a:prstGeom>
          <a:noFill/>
          <a:ln w="28575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BF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31066D3-DDFF-4A1A-AA76-18AF55A77EC1}"/>
              </a:ext>
            </a:extLst>
          </p:cNvPr>
          <p:cNvSpPr/>
          <p:nvPr/>
        </p:nvSpPr>
        <p:spPr>
          <a:xfrm>
            <a:off x="3359696" y="944724"/>
            <a:ext cx="216024" cy="5893710"/>
          </a:xfrm>
          <a:prstGeom prst="rect">
            <a:avLst/>
          </a:prstGeom>
          <a:noFill/>
          <a:ln w="28575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18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8B96758-DC8E-454A-90D0-AADE587C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026" y="-53"/>
            <a:ext cx="483984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6BFC65-924F-4D54-95A6-DBEA4E319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147"/>
            <a:ext cx="6389948" cy="6145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62404DE-EA27-4C76-849B-5EB8414144D1}"/>
              </a:ext>
            </a:extLst>
          </p:cNvPr>
          <p:cNvSpPr/>
          <p:nvPr/>
        </p:nvSpPr>
        <p:spPr>
          <a:xfrm>
            <a:off x="4799856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B579C8-34EB-4D52-A5B2-B34FC22D22C9}"/>
              </a:ext>
            </a:extLst>
          </p:cNvPr>
          <p:cNvSpPr/>
          <p:nvPr/>
        </p:nvSpPr>
        <p:spPr>
          <a:xfrm>
            <a:off x="5087888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ADBFD8-21C3-47EF-B989-924417816BE7}"/>
              </a:ext>
            </a:extLst>
          </p:cNvPr>
          <p:cNvSpPr/>
          <p:nvPr/>
        </p:nvSpPr>
        <p:spPr>
          <a:xfrm>
            <a:off x="2639616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0B3A046-C9AC-4B7A-9DD8-CD4612829A5A}"/>
              </a:ext>
            </a:extLst>
          </p:cNvPr>
          <p:cNvSpPr/>
          <p:nvPr/>
        </p:nvSpPr>
        <p:spPr>
          <a:xfrm>
            <a:off x="983485" y="791575"/>
            <a:ext cx="144016" cy="5769773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E91988C-61FE-45EB-8A27-1B7C6FD74979}"/>
              </a:ext>
            </a:extLst>
          </p:cNvPr>
          <p:cNvSpPr/>
          <p:nvPr/>
        </p:nvSpPr>
        <p:spPr>
          <a:xfrm>
            <a:off x="1667534" y="806907"/>
            <a:ext cx="144016" cy="5769773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C10D7B-4602-461C-B636-F1345435CC3F}"/>
              </a:ext>
            </a:extLst>
          </p:cNvPr>
          <p:cNvSpPr/>
          <p:nvPr/>
        </p:nvSpPr>
        <p:spPr>
          <a:xfrm>
            <a:off x="2459596" y="827579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48D47F-AEB1-48C8-8D46-5730F050FB6E}"/>
              </a:ext>
            </a:extLst>
          </p:cNvPr>
          <p:cNvSpPr/>
          <p:nvPr/>
        </p:nvSpPr>
        <p:spPr>
          <a:xfrm>
            <a:off x="2351584" y="836712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D42B1F-3418-4445-9970-2BD7CB9AC391}"/>
              </a:ext>
            </a:extLst>
          </p:cNvPr>
          <p:cNvSpPr/>
          <p:nvPr/>
        </p:nvSpPr>
        <p:spPr>
          <a:xfrm>
            <a:off x="2207568" y="836712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DDFC59-6317-4BE8-BEDB-D673CCADE5F7}"/>
              </a:ext>
            </a:extLst>
          </p:cNvPr>
          <p:cNvSpPr/>
          <p:nvPr/>
        </p:nvSpPr>
        <p:spPr>
          <a:xfrm>
            <a:off x="1829538" y="836713"/>
            <a:ext cx="281447" cy="3816424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53381C-0A3A-4022-B40F-B867E5DF22E2}"/>
              </a:ext>
            </a:extLst>
          </p:cNvPr>
          <p:cNvSpPr/>
          <p:nvPr/>
        </p:nvSpPr>
        <p:spPr>
          <a:xfrm>
            <a:off x="9048328" y="4219947"/>
            <a:ext cx="1188132" cy="5412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D6E7F9-C4DA-443E-982D-11BDB1CB99F3}"/>
                  </a:ext>
                </a:extLst>
              </p:cNvPr>
              <p:cNvSpPr txBox="1"/>
              <p:nvPr/>
            </p:nvSpPr>
            <p:spPr>
              <a:xfrm>
                <a:off x="2471291" y="1258500"/>
                <a:ext cx="575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7700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D6E7F9-C4DA-443E-982D-11BDB1CB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91" y="1258500"/>
                <a:ext cx="575479" cy="276999"/>
              </a:xfrm>
              <a:prstGeom prst="rect">
                <a:avLst/>
              </a:prstGeom>
              <a:blipFill>
                <a:blip r:embed="rId4"/>
                <a:stretch>
                  <a:fillRect l="-8421" r="-8421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1CF221B-7FCD-4419-8DFA-F598FE0BF135}"/>
                  </a:ext>
                </a:extLst>
              </p:cNvPr>
              <p:cNvSpPr txBox="1"/>
              <p:nvPr/>
            </p:nvSpPr>
            <p:spPr>
              <a:xfrm>
                <a:off x="1551913" y="1399573"/>
                <a:ext cx="575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1500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1CF221B-7FCD-4419-8DFA-F598FE0BF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13" y="1399573"/>
                <a:ext cx="575479" cy="276999"/>
              </a:xfrm>
              <a:prstGeom prst="rect">
                <a:avLst/>
              </a:prstGeom>
              <a:blipFill>
                <a:blip r:embed="rId5"/>
                <a:stretch>
                  <a:fillRect l="-9574" r="-9574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3FE2A25-D5B0-4A0D-86AD-3D8DF05C62DC}"/>
                  </a:ext>
                </a:extLst>
              </p:cNvPr>
              <p:cNvSpPr txBox="1"/>
              <p:nvPr/>
            </p:nvSpPr>
            <p:spPr>
              <a:xfrm>
                <a:off x="863011" y="1766823"/>
                <a:ext cx="447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250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3FE2A25-D5B0-4A0D-86AD-3D8DF05C6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11" y="1766823"/>
                <a:ext cx="447238" cy="276999"/>
              </a:xfrm>
              <a:prstGeom prst="rect">
                <a:avLst/>
              </a:prstGeom>
              <a:blipFill>
                <a:blip r:embed="rId6"/>
                <a:stretch>
                  <a:fillRect l="-12329" r="-12329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6E7FF10-ED59-43AD-B022-90757D1681F5}"/>
                  </a:ext>
                </a:extLst>
              </p:cNvPr>
              <p:cNvSpPr txBox="1"/>
              <p:nvPr/>
            </p:nvSpPr>
            <p:spPr>
              <a:xfrm>
                <a:off x="668430" y="952396"/>
                <a:ext cx="34800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7700∗0.17∗1.0~1300(120</m:t>
                      </m:r>
                      <m:r>
                        <a:rPr lang="en-US" altLang="zh-CN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altLang="zh-CN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3B3BFF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6E7FF10-ED59-43AD-B022-90757D168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0" y="952396"/>
                <a:ext cx="3480055" cy="276999"/>
              </a:xfrm>
              <a:prstGeom prst="rect">
                <a:avLst/>
              </a:prstGeom>
              <a:blipFill>
                <a:blip r:embed="rId7"/>
                <a:stretch>
                  <a:fillRect l="-701" t="-2174" r="-1926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B488794-1FB5-4D31-B9C3-DF07B6D28223}"/>
                  </a:ext>
                </a:extLst>
              </p:cNvPr>
              <p:cNvSpPr txBox="1"/>
              <p:nvPr/>
            </p:nvSpPr>
            <p:spPr>
              <a:xfrm>
                <a:off x="42538" y="2501977"/>
                <a:ext cx="34800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7700∗0.17∗0.25~270(120</m:t>
                      </m:r>
                      <m:r>
                        <a:rPr lang="en-US" altLang="zh-CN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altLang="zh-CN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3B3BFF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B488794-1FB5-4D31-B9C3-DF07B6D28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8" y="2501977"/>
                <a:ext cx="3480055" cy="276999"/>
              </a:xfrm>
              <a:prstGeom prst="rect">
                <a:avLst/>
              </a:prstGeom>
              <a:blipFill>
                <a:blip r:embed="rId8"/>
                <a:stretch>
                  <a:fillRect l="-701" t="-2174" r="-1926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40A9B1-009D-4BD2-8CD7-B8B827D65C29}"/>
                  </a:ext>
                </a:extLst>
              </p:cNvPr>
              <p:cNvSpPr txBox="1"/>
              <p:nvPr/>
            </p:nvSpPr>
            <p:spPr>
              <a:xfrm>
                <a:off x="714148" y="719134"/>
                <a:ext cx="3274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&lt;7700∗0.09∗1.0~690(60</m:t>
                      </m:r>
                      <m:r>
                        <a:rPr lang="en-US" altLang="zh-CN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n-US" altLang="zh-CN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>
                  <a:solidFill>
                    <a:srgbClr val="3B3BFF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440A9B1-009D-4BD2-8CD7-B8B827D6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8" y="719134"/>
                <a:ext cx="3274871" cy="276999"/>
              </a:xfrm>
              <a:prstGeom prst="rect">
                <a:avLst/>
              </a:prstGeom>
              <a:blipFill>
                <a:blip r:embed="rId9"/>
                <a:stretch>
                  <a:fillRect l="-745" t="-2222" r="-559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Tm)(Δt~60ns (v=1.19 cm/ns))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AB516D2-70B8-4574-81CA-ADBE2D2A2705}"/>
              </a:ext>
            </a:extLst>
          </p:cNvPr>
          <p:cNvSpPr/>
          <p:nvPr/>
        </p:nvSpPr>
        <p:spPr>
          <a:xfrm>
            <a:off x="1169525" y="4653136"/>
            <a:ext cx="200281" cy="193290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A0576CF-9B9C-46C6-8049-B05686BB5205}"/>
              </a:ext>
            </a:extLst>
          </p:cNvPr>
          <p:cNvSpPr txBox="1"/>
          <p:nvPr/>
        </p:nvSpPr>
        <p:spPr>
          <a:xfrm>
            <a:off x="6179649" y="1258500"/>
            <a:ext cx="2806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138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338 keV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计数高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探测效率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6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8B96758-DC8E-454A-90D0-AADE587C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026" y="-53"/>
            <a:ext cx="483984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6BFC65-924F-4D54-95A6-DBEA4E319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147"/>
            <a:ext cx="6389948" cy="6145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62404DE-EA27-4C76-849B-5EB8414144D1}"/>
              </a:ext>
            </a:extLst>
          </p:cNvPr>
          <p:cNvSpPr/>
          <p:nvPr/>
        </p:nvSpPr>
        <p:spPr>
          <a:xfrm>
            <a:off x="4799856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B579C8-34EB-4D52-A5B2-B34FC22D22C9}"/>
              </a:ext>
            </a:extLst>
          </p:cNvPr>
          <p:cNvSpPr/>
          <p:nvPr/>
        </p:nvSpPr>
        <p:spPr>
          <a:xfrm>
            <a:off x="5087888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ADBFD8-21C3-47EF-B989-924417816BE7}"/>
              </a:ext>
            </a:extLst>
          </p:cNvPr>
          <p:cNvSpPr/>
          <p:nvPr/>
        </p:nvSpPr>
        <p:spPr>
          <a:xfrm>
            <a:off x="2639616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0B3A046-C9AC-4B7A-9DD8-CD4612829A5A}"/>
              </a:ext>
            </a:extLst>
          </p:cNvPr>
          <p:cNvSpPr/>
          <p:nvPr/>
        </p:nvSpPr>
        <p:spPr>
          <a:xfrm>
            <a:off x="983485" y="791575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E91988C-61FE-45EB-8A27-1B7C6FD74979}"/>
              </a:ext>
            </a:extLst>
          </p:cNvPr>
          <p:cNvSpPr/>
          <p:nvPr/>
        </p:nvSpPr>
        <p:spPr>
          <a:xfrm>
            <a:off x="1667534" y="806907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C10D7B-4602-461C-B636-F1345435CC3F}"/>
              </a:ext>
            </a:extLst>
          </p:cNvPr>
          <p:cNvSpPr/>
          <p:nvPr/>
        </p:nvSpPr>
        <p:spPr>
          <a:xfrm>
            <a:off x="2459596" y="827579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48D47F-AEB1-48C8-8D46-5730F050FB6E}"/>
              </a:ext>
            </a:extLst>
          </p:cNvPr>
          <p:cNvSpPr/>
          <p:nvPr/>
        </p:nvSpPr>
        <p:spPr>
          <a:xfrm>
            <a:off x="2351584" y="836712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D42B1F-3418-4445-9970-2BD7CB9AC391}"/>
              </a:ext>
            </a:extLst>
          </p:cNvPr>
          <p:cNvSpPr/>
          <p:nvPr/>
        </p:nvSpPr>
        <p:spPr>
          <a:xfrm>
            <a:off x="2207568" y="836712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DDFC59-6317-4BE8-BEDB-D673CCADE5F7}"/>
              </a:ext>
            </a:extLst>
          </p:cNvPr>
          <p:cNvSpPr/>
          <p:nvPr/>
        </p:nvSpPr>
        <p:spPr>
          <a:xfrm>
            <a:off x="1829538" y="836713"/>
            <a:ext cx="281447" cy="3816424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2042E5-CC85-4A71-88AE-1C8FFAAE7776}"/>
              </a:ext>
            </a:extLst>
          </p:cNvPr>
          <p:cNvSpPr/>
          <p:nvPr/>
        </p:nvSpPr>
        <p:spPr>
          <a:xfrm>
            <a:off x="1169525" y="4617132"/>
            <a:ext cx="200281" cy="1932903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F70C2E0-5DE2-462E-8BD9-7E1895117886}"/>
              </a:ext>
            </a:extLst>
          </p:cNvPr>
          <p:cNvCxnSpPr/>
          <p:nvPr/>
        </p:nvCxnSpPr>
        <p:spPr>
          <a:xfrm>
            <a:off x="9912424" y="2456892"/>
            <a:ext cx="828092" cy="180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ED8A99-7838-457B-B738-B8ECDFD71341}"/>
                  </a:ext>
                </a:extLst>
              </p:cNvPr>
              <p:cNvSpPr txBox="1"/>
              <p:nvPr/>
            </p:nvSpPr>
            <p:spPr>
              <a:xfrm>
                <a:off x="9886778" y="2185077"/>
                <a:ext cx="2293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205.5(1451−1245.6)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ED8A99-7838-457B-B738-B8ECDFD7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778" y="2185077"/>
                <a:ext cx="2293898" cy="276999"/>
              </a:xfrm>
              <a:prstGeom prst="rect">
                <a:avLst/>
              </a:prstGeom>
              <a:blipFill>
                <a:blip r:embed="rId4"/>
                <a:stretch>
                  <a:fillRect l="-1862" t="-2174" r="-319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Tm)(205.5 keV)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5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BCED82C-858C-4AA8-BDF4-E943F4024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3" y="1012093"/>
            <a:ext cx="4736662" cy="3249638"/>
          </a:xfrm>
          <a:prstGeom prst="rect">
            <a:avLst/>
          </a:prstGeom>
        </p:spPr>
      </p:pic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8B96758-DC8E-454A-90D0-AADE587C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26" y="-53"/>
            <a:ext cx="4839842" cy="6858000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F70C2E0-5DE2-462E-8BD9-7E1895117886}"/>
              </a:ext>
            </a:extLst>
          </p:cNvPr>
          <p:cNvCxnSpPr/>
          <p:nvPr/>
        </p:nvCxnSpPr>
        <p:spPr>
          <a:xfrm>
            <a:off x="9912424" y="2456892"/>
            <a:ext cx="828092" cy="180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ED8A99-7838-457B-B738-B8ECDFD71341}"/>
                  </a:ext>
                </a:extLst>
              </p:cNvPr>
              <p:cNvSpPr txBox="1"/>
              <p:nvPr/>
            </p:nvSpPr>
            <p:spPr>
              <a:xfrm>
                <a:off x="9886778" y="2185077"/>
                <a:ext cx="2293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205.5(1451−1245.6)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ED8A99-7838-457B-B738-B8ECDFD7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778" y="2185077"/>
                <a:ext cx="2293898" cy="276999"/>
              </a:xfrm>
              <a:prstGeom prst="rect">
                <a:avLst/>
              </a:prstGeom>
              <a:blipFill>
                <a:blip r:embed="rId4"/>
                <a:stretch>
                  <a:fillRect l="-1862" t="-2174" r="-319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2BEEB4C-19CA-4AF0-9163-02471FB95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24" y="944724"/>
            <a:ext cx="6292071" cy="5993904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B314C29-4AC3-4E42-AAF8-6FECFFBEFF3C}"/>
              </a:ext>
            </a:extLst>
          </p:cNvPr>
          <p:cNvSpPr/>
          <p:nvPr/>
        </p:nvSpPr>
        <p:spPr>
          <a:xfrm>
            <a:off x="10588417" y="2647923"/>
            <a:ext cx="828092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1DED054-A2DB-4942-A8C1-93090D9F20BF}"/>
              </a:ext>
            </a:extLst>
          </p:cNvPr>
          <p:cNvSpPr/>
          <p:nvPr/>
        </p:nvSpPr>
        <p:spPr>
          <a:xfrm>
            <a:off x="9588388" y="1657449"/>
            <a:ext cx="828092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29D5BDB-59A5-44EF-9826-DED2BDCB2057}"/>
              </a:ext>
            </a:extLst>
          </p:cNvPr>
          <p:cNvSpPr/>
          <p:nvPr/>
        </p:nvSpPr>
        <p:spPr>
          <a:xfrm>
            <a:off x="1559496" y="3258259"/>
            <a:ext cx="252028" cy="460902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250F507-E6B0-4794-B7B5-C29CEF073765}"/>
              </a:ext>
            </a:extLst>
          </p:cNvPr>
          <p:cNvSpPr/>
          <p:nvPr/>
        </p:nvSpPr>
        <p:spPr>
          <a:xfrm>
            <a:off x="1925475" y="2832970"/>
            <a:ext cx="252028" cy="460902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8EAE8DF-6616-4574-B782-C7DBBCFBEC5F}"/>
              </a:ext>
            </a:extLst>
          </p:cNvPr>
          <p:cNvSpPr/>
          <p:nvPr/>
        </p:nvSpPr>
        <p:spPr>
          <a:xfrm>
            <a:off x="4353686" y="4013448"/>
            <a:ext cx="518177" cy="6036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D1EC28F-06A2-4796-B190-4B35B79DB9DC}"/>
                  </a:ext>
                </a:extLst>
              </p:cNvPr>
              <p:cNvSpPr txBox="1"/>
              <p:nvPr/>
            </p:nvSpPr>
            <p:spPr>
              <a:xfrm>
                <a:off x="2522801" y="3314450"/>
                <a:ext cx="1830886" cy="41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240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sup>
                        <m:e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𝐸𝑟</m:t>
                          </m:r>
                        </m:e>
                      </m:sPre>
                      <m:r>
                        <a:rPr lang="en-US" altLang="zh-CN" sz="2400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(207.6)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D1EC28F-06A2-4796-B190-4B35B79DB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801" y="3314450"/>
                <a:ext cx="1830886" cy="4146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椭圆 33">
            <a:extLst>
              <a:ext uri="{FF2B5EF4-FFF2-40B4-BE49-F238E27FC236}">
                <a16:creationId xmlns:a16="http://schemas.microsoft.com/office/drawing/2014/main" id="{1C9BBD54-BB3F-40FC-AEBF-5EEE8B186D14}"/>
              </a:ext>
            </a:extLst>
          </p:cNvPr>
          <p:cNvSpPr/>
          <p:nvPr/>
        </p:nvSpPr>
        <p:spPr>
          <a:xfrm>
            <a:off x="5627948" y="3897052"/>
            <a:ext cx="216024" cy="504056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2B3A5E5B-7F32-4F02-BC3E-9AACE47C0518}"/>
              </a:ext>
            </a:extLst>
          </p:cNvPr>
          <p:cNvSpPr/>
          <p:nvPr/>
        </p:nvSpPr>
        <p:spPr>
          <a:xfrm>
            <a:off x="1667508" y="3192846"/>
            <a:ext cx="354686" cy="398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91EC970-DEA2-4F49-A7D3-1FE89675FCE3}"/>
              </a:ext>
            </a:extLst>
          </p:cNvPr>
          <p:cNvSpPr/>
          <p:nvPr/>
        </p:nvSpPr>
        <p:spPr>
          <a:xfrm>
            <a:off x="1055440" y="5805264"/>
            <a:ext cx="216024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A2E747-5E99-4F49-8D96-3472FE273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6666" y="4401108"/>
            <a:ext cx="1543050" cy="2124075"/>
          </a:xfrm>
          <a:prstGeom prst="rect">
            <a:avLst/>
          </a:prstGeom>
        </p:spPr>
      </p:pic>
      <p:sp>
        <p:nvSpPr>
          <p:cNvPr id="37" name="椭圆 36">
            <a:extLst>
              <a:ext uri="{FF2B5EF4-FFF2-40B4-BE49-F238E27FC236}">
                <a16:creationId xmlns:a16="http://schemas.microsoft.com/office/drawing/2014/main" id="{19E9638B-F66A-43AA-934F-BE61C7CFA078}"/>
              </a:ext>
            </a:extLst>
          </p:cNvPr>
          <p:cNvSpPr/>
          <p:nvPr/>
        </p:nvSpPr>
        <p:spPr>
          <a:xfrm>
            <a:off x="6780076" y="5625244"/>
            <a:ext cx="511186" cy="216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97917A-3257-477D-9AE5-CC01F97D2C28}"/>
                  </a:ext>
                </a:extLst>
              </p:cNvPr>
              <p:cNvSpPr txBox="1"/>
              <p:nvPr/>
            </p:nvSpPr>
            <p:spPr>
              <a:xfrm>
                <a:off x="5990787" y="4077065"/>
                <a:ext cx="1583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3%~120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697917A-3257-477D-9AE5-CC01F97D2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787" y="4077065"/>
                <a:ext cx="1583639" cy="369332"/>
              </a:xfrm>
              <a:prstGeom prst="rect">
                <a:avLst/>
              </a:prstGeom>
              <a:blipFill>
                <a:blip r:embed="rId8"/>
                <a:stretch>
                  <a:fillRect l="-4231" r="-3077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Tm)(205.5 keV)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83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D6BFC65-924F-4D54-95A6-DBEA4E31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147"/>
            <a:ext cx="6389948" cy="6145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62404DE-EA27-4C76-849B-5EB8414144D1}"/>
              </a:ext>
            </a:extLst>
          </p:cNvPr>
          <p:cNvSpPr/>
          <p:nvPr/>
        </p:nvSpPr>
        <p:spPr>
          <a:xfrm>
            <a:off x="4799856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B579C8-34EB-4D52-A5B2-B34FC22D22C9}"/>
              </a:ext>
            </a:extLst>
          </p:cNvPr>
          <p:cNvSpPr/>
          <p:nvPr/>
        </p:nvSpPr>
        <p:spPr>
          <a:xfrm>
            <a:off x="5087888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ADBFD8-21C3-47EF-B989-924417816BE7}"/>
              </a:ext>
            </a:extLst>
          </p:cNvPr>
          <p:cNvSpPr/>
          <p:nvPr/>
        </p:nvSpPr>
        <p:spPr>
          <a:xfrm>
            <a:off x="2639616" y="791575"/>
            <a:ext cx="144016" cy="576977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0B3A046-C9AC-4B7A-9DD8-CD4612829A5A}"/>
              </a:ext>
            </a:extLst>
          </p:cNvPr>
          <p:cNvSpPr/>
          <p:nvPr/>
        </p:nvSpPr>
        <p:spPr>
          <a:xfrm>
            <a:off x="983485" y="791575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E91988C-61FE-45EB-8A27-1B7C6FD74979}"/>
              </a:ext>
            </a:extLst>
          </p:cNvPr>
          <p:cNvSpPr/>
          <p:nvPr/>
        </p:nvSpPr>
        <p:spPr>
          <a:xfrm>
            <a:off x="1667534" y="806907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9C10D7B-4602-461C-B636-F1345435CC3F}"/>
              </a:ext>
            </a:extLst>
          </p:cNvPr>
          <p:cNvSpPr/>
          <p:nvPr/>
        </p:nvSpPr>
        <p:spPr>
          <a:xfrm>
            <a:off x="2459596" y="827579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48D47F-AEB1-48C8-8D46-5730F050FB6E}"/>
              </a:ext>
            </a:extLst>
          </p:cNvPr>
          <p:cNvSpPr/>
          <p:nvPr/>
        </p:nvSpPr>
        <p:spPr>
          <a:xfrm>
            <a:off x="2351584" y="836712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D42B1F-3418-4445-9970-2BD7CB9AC391}"/>
              </a:ext>
            </a:extLst>
          </p:cNvPr>
          <p:cNvSpPr/>
          <p:nvPr/>
        </p:nvSpPr>
        <p:spPr>
          <a:xfrm>
            <a:off x="2207568" y="836712"/>
            <a:ext cx="144016" cy="5769773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DDFC59-6317-4BE8-BEDB-D673CCADE5F7}"/>
              </a:ext>
            </a:extLst>
          </p:cNvPr>
          <p:cNvSpPr/>
          <p:nvPr/>
        </p:nvSpPr>
        <p:spPr>
          <a:xfrm>
            <a:off x="1829538" y="836713"/>
            <a:ext cx="281447" cy="3816424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2042E5-CC85-4A71-88AE-1C8FFAAE7776}"/>
              </a:ext>
            </a:extLst>
          </p:cNvPr>
          <p:cNvSpPr/>
          <p:nvPr/>
        </p:nvSpPr>
        <p:spPr>
          <a:xfrm>
            <a:off x="1169525" y="4617132"/>
            <a:ext cx="200281" cy="1932903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59C452-AE87-4631-92EB-F3A626A2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33" y="-1881"/>
            <a:ext cx="5175491" cy="685800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C65655B-2B89-44EA-AE14-45E7BAFC8A60}"/>
              </a:ext>
            </a:extLst>
          </p:cNvPr>
          <p:cNvCxnSpPr/>
          <p:nvPr/>
        </p:nvCxnSpPr>
        <p:spPr>
          <a:xfrm>
            <a:off x="9948428" y="2492896"/>
            <a:ext cx="828092" cy="180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/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205.5(1451−1245.6)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blipFill>
                <a:blip r:embed="rId4"/>
                <a:stretch>
                  <a:fillRect l="-1862" t="-2174" r="-319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E325CA1-915C-4456-B44A-436A86755FA6}"/>
              </a:ext>
            </a:extLst>
          </p:cNvPr>
          <p:cNvCxnSpPr>
            <a:cxnSpLocks/>
          </p:cNvCxnSpPr>
          <p:nvPr/>
        </p:nvCxnSpPr>
        <p:spPr>
          <a:xfrm>
            <a:off x="8935457" y="1948104"/>
            <a:ext cx="595981" cy="499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B5DA6CF-4D06-4A83-BCB6-A19ADC0BF00F}"/>
              </a:ext>
            </a:extLst>
          </p:cNvPr>
          <p:cNvCxnSpPr/>
          <p:nvPr/>
        </p:nvCxnSpPr>
        <p:spPr>
          <a:xfrm>
            <a:off x="7788188" y="1941327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/>
              <p:nvPr/>
            </p:nvSpPr>
            <p:spPr>
              <a:xfrm>
                <a:off x="8016225" y="840108"/>
                <a:ext cx="594715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372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403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513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422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25" y="840108"/>
                <a:ext cx="594715" cy="1477328"/>
              </a:xfrm>
              <a:prstGeom prst="rect">
                <a:avLst/>
              </a:prstGeom>
              <a:blipFill>
                <a:blip r:embed="rId5"/>
                <a:stretch>
                  <a:fillRect l="-12245" r="-11224" b="-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CF56546-012F-4FCC-B723-47F36059E600}"/>
              </a:ext>
            </a:extLst>
          </p:cNvPr>
          <p:cNvCxnSpPr/>
          <p:nvPr/>
        </p:nvCxnSpPr>
        <p:spPr>
          <a:xfrm>
            <a:off x="8796300" y="728700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960BD9D-2880-449F-9582-96E21D2BF795}"/>
              </a:ext>
            </a:extLst>
          </p:cNvPr>
          <p:cNvCxnSpPr>
            <a:cxnSpLocks/>
          </p:cNvCxnSpPr>
          <p:nvPr/>
        </p:nvCxnSpPr>
        <p:spPr>
          <a:xfrm>
            <a:off x="9922782" y="728700"/>
            <a:ext cx="259237" cy="569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/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5CE61E"/>
                          </a:solidFill>
                          <a:latin typeface="Cambria Math" panose="02040503050406030204" pitchFamily="18" charset="0"/>
                        </a:rPr>
                        <m:t>564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5CE61E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5CE61E"/>
                          </a:solidFill>
                          <a:latin typeface="Cambria Math" panose="02040503050406030204" pitchFamily="18" charset="0"/>
                        </a:rPr>
                        <m:t>533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5CE61E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5CE61E"/>
                          </a:solidFill>
                          <a:latin typeface="Cambria Math" panose="02040503050406030204" pitchFamily="18" charset="0"/>
                        </a:rPr>
                        <m:t>486</m:t>
                      </m:r>
                    </m:oMath>
                  </m:oMathPara>
                </a14:m>
                <a:endParaRPr lang="en-US" altLang="zh-CN" b="0" dirty="0">
                  <a:solidFill>
                    <a:srgbClr val="5CE61E"/>
                  </a:solidFill>
                </a:endParaRPr>
              </a:p>
              <a:p>
                <a:r>
                  <a:rPr lang="en-US" altLang="zh-CN" b="1" dirty="0">
                    <a:solidFill>
                      <a:srgbClr val="5CE61E"/>
                    </a:solidFill>
                  </a:rPr>
                  <a:t>138,338?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blipFill>
                <a:blip r:embed="rId6"/>
                <a:stretch>
                  <a:fillRect l="-15789" r="-15132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8B0951D4-1A20-4E33-A083-18EEE218E279}"/>
              </a:ext>
            </a:extLst>
          </p:cNvPr>
          <p:cNvSpPr/>
          <p:nvPr/>
        </p:nvSpPr>
        <p:spPr>
          <a:xfrm>
            <a:off x="2287683" y="836711"/>
            <a:ext cx="135670" cy="3807291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1758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8D59C452-AE87-4631-92EB-F3A626A2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33" y="-1881"/>
            <a:ext cx="5175491" cy="685800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C65655B-2B89-44EA-AE14-45E7BAFC8A60}"/>
              </a:ext>
            </a:extLst>
          </p:cNvPr>
          <p:cNvCxnSpPr/>
          <p:nvPr/>
        </p:nvCxnSpPr>
        <p:spPr>
          <a:xfrm>
            <a:off x="9948428" y="2492896"/>
            <a:ext cx="828092" cy="180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/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205.5(1451−1245.6)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blipFill>
                <a:blip r:embed="rId3"/>
                <a:stretch>
                  <a:fillRect l="-1862" t="-2174" r="-319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E325CA1-915C-4456-B44A-436A86755FA6}"/>
              </a:ext>
            </a:extLst>
          </p:cNvPr>
          <p:cNvCxnSpPr>
            <a:cxnSpLocks/>
          </p:cNvCxnSpPr>
          <p:nvPr/>
        </p:nvCxnSpPr>
        <p:spPr>
          <a:xfrm>
            <a:off x="8935457" y="1948104"/>
            <a:ext cx="595981" cy="499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B5DA6CF-4D06-4A83-BCB6-A19ADC0BF00F}"/>
              </a:ext>
            </a:extLst>
          </p:cNvPr>
          <p:cNvCxnSpPr/>
          <p:nvPr/>
        </p:nvCxnSpPr>
        <p:spPr>
          <a:xfrm>
            <a:off x="7788188" y="1941327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/>
              <p:nvPr/>
            </p:nvSpPr>
            <p:spPr>
              <a:xfrm>
                <a:off x="8016225" y="840108"/>
                <a:ext cx="594715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5CE61E"/>
                          </a:solidFill>
                          <a:latin typeface="Cambria Math" panose="02040503050406030204" pitchFamily="18" charset="0"/>
                        </a:rPr>
                        <m:t>372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5CE61E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5CE61E"/>
                          </a:solidFill>
                          <a:latin typeface="Cambria Math" panose="02040503050406030204" pitchFamily="18" charset="0"/>
                        </a:rPr>
                        <m:t>403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5CE61E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5CE61E"/>
                          </a:solidFill>
                          <a:latin typeface="Cambria Math" panose="02040503050406030204" pitchFamily="18" charset="0"/>
                        </a:rPr>
                        <m:t>513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5CE61E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422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25" y="840108"/>
                <a:ext cx="594715" cy="1477328"/>
              </a:xfrm>
              <a:prstGeom prst="rect">
                <a:avLst/>
              </a:prstGeom>
              <a:blipFill>
                <a:blip r:embed="rId4"/>
                <a:stretch>
                  <a:fillRect l="-12245" r="-11224" b="-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CF56546-012F-4FCC-B723-47F36059E600}"/>
              </a:ext>
            </a:extLst>
          </p:cNvPr>
          <p:cNvCxnSpPr/>
          <p:nvPr/>
        </p:nvCxnSpPr>
        <p:spPr>
          <a:xfrm>
            <a:off x="8796300" y="728700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960BD9D-2880-449F-9582-96E21D2BF795}"/>
              </a:ext>
            </a:extLst>
          </p:cNvPr>
          <p:cNvCxnSpPr>
            <a:cxnSpLocks/>
          </p:cNvCxnSpPr>
          <p:nvPr/>
        </p:nvCxnSpPr>
        <p:spPr>
          <a:xfrm>
            <a:off x="9922782" y="728700"/>
            <a:ext cx="259237" cy="569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/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564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533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486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138,338?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blipFill>
                <a:blip r:embed="rId5"/>
                <a:stretch>
                  <a:fillRect l="-15789" r="-15132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B9F36BAC-D0A3-4EEB-9C45-1D7A497BE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84" y="960598"/>
            <a:ext cx="6257038" cy="5921694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423A18FD-CB4B-49CA-87BA-8D35D5A5BB11}"/>
              </a:ext>
            </a:extLst>
          </p:cNvPr>
          <p:cNvSpPr/>
          <p:nvPr/>
        </p:nvSpPr>
        <p:spPr>
          <a:xfrm>
            <a:off x="5087888" y="1077743"/>
            <a:ext cx="144016" cy="5528742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3D83285-2DAE-43BC-9A63-05CC778EA2AA}"/>
              </a:ext>
            </a:extLst>
          </p:cNvPr>
          <p:cNvSpPr/>
          <p:nvPr/>
        </p:nvSpPr>
        <p:spPr>
          <a:xfrm>
            <a:off x="2747628" y="1065214"/>
            <a:ext cx="144016" cy="5532138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FAEEB0A-977C-4AD7-81D9-D204D6B880D9}"/>
              </a:ext>
            </a:extLst>
          </p:cNvPr>
          <p:cNvSpPr/>
          <p:nvPr/>
        </p:nvSpPr>
        <p:spPr>
          <a:xfrm>
            <a:off x="1893361" y="1052736"/>
            <a:ext cx="144016" cy="5532138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D4E47F4-EE58-428C-9C7D-6185D0BCAA6B}"/>
              </a:ext>
            </a:extLst>
          </p:cNvPr>
          <p:cNvSpPr/>
          <p:nvPr/>
        </p:nvSpPr>
        <p:spPr>
          <a:xfrm>
            <a:off x="2381127" y="1065214"/>
            <a:ext cx="144016" cy="5571188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A9775C4-8DB2-4C50-AFE8-563E3717AABB}"/>
              </a:ext>
            </a:extLst>
          </p:cNvPr>
          <p:cNvSpPr/>
          <p:nvPr/>
        </p:nvSpPr>
        <p:spPr>
          <a:xfrm>
            <a:off x="2023485" y="1088740"/>
            <a:ext cx="144016" cy="5532138"/>
          </a:xfrm>
          <a:prstGeom prst="rect">
            <a:avLst/>
          </a:prstGeom>
          <a:solidFill>
            <a:srgbClr val="5CE61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9458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8D59C452-AE87-4631-92EB-F3A626A2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33" y="-1881"/>
            <a:ext cx="5175491" cy="685800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C65655B-2B89-44EA-AE14-45E7BAFC8A60}"/>
              </a:ext>
            </a:extLst>
          </p:cNvPr>
          <p:cNvCxnSpPr/>
          <p:nvPr/>
        </p:nvCxnSpPr>
        <p:spPr>
          <a:xfrm>
            <a:off x="9948428" y="2492896"/>
            <a:ext cx="828092" cy="180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/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205.5(1451−1245.6)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blipFill>
                <a:blip r:embed="rId3"/>
                <a:stretch>
                  <a:fillRect l="-1862" t="-2174" r="-319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E325CA1-915C-4456-B44A-436A86755FA6}"/>
              </a:ext>
            </a:extLst>
          </p:cNvPr>
          <p:cNvCxnSpPr>
            <a:cxnSpLocks/>
          </p:cNvCxnSpPr>
          <p:nvPr/>
        </p:nvCxnSpPr>
        <p:spPr>
          <a:xfrm>
            <a:off x="8580276" y="1560351"/>
            <a:ext cx="951162" cy="8872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/>
              <p:nvPr/>
            </p:nvSpPr>
            <p:spPr>
              <a:xfrm>
                <a:off x="7404088" y="711547"/>
                <a:ext cx="5770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514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088" y="711547"/>
                <a:ext cx="577081" cy="369332"/>
              </a:xfrm>
              <a:prstGeom prst="rect">
                <a:avLst/>
              </a:prstGeom>
              <a:blipFill>
                <a:blip r:embed="rId4"/>
                <a:stretch>
                  <a:fillRect l="-13830" r="-14894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CF56546-012F-4FCC-B723-47F36059E600}"/>
              </a:ext>
            </a:extLst>
          </p:cNvPr>
          <p:cNvCxnSpPr/>
          <p:nvPr/>
        </p:nvCxnSpPr>
        <p:spPr>
          <a:xfrm>
            <a:off x="8796300" y="728700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960BD9D-2880-449F-9582-96E21D2BF795}"/>
              </a:ext>
            </a:extLst>
          </p:cNvPr>
          <p:cNvCxnSpPr>
            <a:cxnSpLocks/>
          </p:cNvCxnSpPr>
          <p:nvPr/>
        </p:nvCxnSpPr>
        <p:spPr>
          <a:xfrm>
            <a:off x="9922782" y="728700"/>
            <a:ext cx="259237" cy="569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/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564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533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486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138,338?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blipFill>
                <a:blip r:embed="rId5"/>
                <a:stretch>
                  <a:fillRect l="-15789" r="-15132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2A291395-B7B1-46C1-A534-B86339CE1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1" y="1560351"/>
            <a:ext cx="6515100" cy="4352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9F36410-38FB-484F-91C2-B26616DD927C}"/>
                  </a:ext>
                </a:extLst>
              </p:cNvPr>
              <p:cNvSpPr txBox="1"/>
              <p:nvPr/>
            </p:nvSpPr>
            <p:spPr>
              <a:xfrm>
                <a:off x="1919536" y="3150120"/>
                <a:ext cx="767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264(5)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9F36410-38FB-484F-91C2-B26616DD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3150120"/>
                <a:ext cx="767839" cy="276999"/>
              </a:xfrm>
              <a:prstGeom prst="rect">
                <a:avLst/>
              </a:prstGeom>
              <a:blipFill>
                <a:blip r:embed="rId7"/>
                <a:stretch>
                  <a:fillRect l="-6349" t="-2222" r="-10317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F2BC65-ED56-4226-BAB3-A2766AA9EE87}"/>
                  </a:ext>
                </a:extLst>
              </p:cNvPr>
              <p:cNvSpPr txBox="1"/>
              <p:nvPr/>
            </p:nvSpPr>
            <p:spPr>
              <a:xfrm>
                <a:off x="1063620" y="2305907"/>
                <a:ext cx="767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525(7)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F2BC65-ED56-4226-BAB3-A2766AA9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20" y="2305907"/>
                <a:ext cx="767839" cy="276999"/>
              </a:xfrm>
              <a:prstGeom prst="rect">
                <a:avLst/>
              </a:prstGeom>
              <a:blipFill>
                <a:blip r:embed="rId8"/>
                <a:stretch>
                  <a:fillRect l="-6349" t="-2174" r="-10317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C347516-11C1-455C-A3A3-E8DB9EC3518F}"/>
                  </a:ext>
                </a:extLst>
              </p:cNvPr>
              <p:cNvSpPr txBox="1"/>
              <p:nvPr/>
            </p:nvSpPr>
            <p:spPr>
              <a:xfrm>
                <a:off x="5628758" y="3933056"/>
                <a:ext cx="767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145(4)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C347516-11C1-455C-A3A3-E8DB9EC35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758" y="3933056"/>
                <a:ext cx="767839" cy="276999"/>
              </a:xfrm>
              <a:prstGeom prst="rect">
                <a:avLst/>
              </a:prstGeom>
              <a:blipFill>
                <a:blip r:embed="rId9"/>
                <a:stretch>
                  <a:fillRect l="-6349" t="-2174" r="-10317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2DEAA1C-2487-4042-B8AF-FC8A883092F4}"/>
              </a:ext>
            </a:extLst>
          </p:cNvPr>
          <p:cNvCxnSpPr>
            <a:cxnSpLocks/>
          </p:cNvCxnSpPr>
          <p:nvPr/>
        </p:nvCxnSpPr>
        <p:spPr>
          <a:xfrm>
            <a:off x="7428148" y="1560351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DD73F44-2284-44B0-9C1F-FAEC54AB9AC2}"/>
              </a:ext>
            </a:extLst>
          </p:cNvPr>
          <p:cNvCxnSpPr>
            <a:cxnSpLocks/>
          </p:cNvCxnSpPr>
          <p:nvPr/>
        </p:nvCxnSpPr>
        <p:spPr>
          <a:xfrm>
            <a:off x="7428148" y="1088740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3D5EA30-4CA9-4BCC-B185-8EF2D366A0E1}"/>
              </a:ext>
            </a:extLst>
          </p:cNvPr>
          <p:cNvCxnSpPr>
            <a:cxnSpLocks/>
          </p:cNvCxnSpPr>
          <p:nvPr/>
        </p:nvCxnSpPr>
        <p:spPr>
          <a:xfrm>
            <a:off x="7428148" y="690616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CEBCA91-79D1-42D5-886F-FA2549293181}"/>
              </a:ext>
            </a:extLst>
          </p:cNvPr>
          <p:cNvCxnSpPr>
            <a:cxnSpLocks/>
          </p:cNvCxnSpPr>
          <p:nvPr/>
        </p:nvCxnSpPr>
        <p:spPr>
          <a:xfrm>
            <a:off x="8004212" y="1080099"/>
            <a:ext cx="0" cy="4802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B59C861-DBDD-441D-B7B2-724736474325}"/>
              </a:ext>
            </a:extLst>
          </p:cNvPr>
          <p:cNvCxnSpPr>
            <a:cxnSpLocks/>
          </p:cNvCxnSpPr>
          <p:nvPr/>
        </p:nvCxnSpPr>
        <p:spPr>
          <a:xfrm>
            <a:off x="8004212" y="686435"/>
            <a:ext cx="0" cy="402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89EBA0F-BCD0-4204-BDBE-DCA84AACB281}"/>
                  </a:ext>
                </a:extLst>
              </p:cNvPr>
              <p:cNvSpPr txBox="1"/>
              <p:nvPr/>
            </p:nvSpPr>
            <p:spPr>
              <a:xfrm>
                <a:off x="8258968" y="1781845"/>
                <a:ext cx="531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372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89EBA0F-BCD0-4204-BDBE-DCA84AAC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68" y="1781845"/>
                <a:ext cx="531912" cy="461665"/>
              </a:xfrm>
              <a:prstGeom prst="rect">
                <a:avLst/>
              </a:prstGeom>
              <a:blipFill>
                <a:blip r:embed="rId10"/>
                <a:stretch>
                  <a:fillRect l="-3448" r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657D377-E003-4D6A-B6E8-9A0927F8DB58}"/>
                  </a:ext>
                </a:extLst>
              </p:cNvPr>
              <p:cNvSpPr txBox="1"/>
              <p:nvPr/>
            </p:nvSpPr>
            <p:spPr>
              <a:xfrm>
                <a:off x="7343158" y="1116123"/>
                <a:ext cx="5679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403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657D377-E003-4D6A-B6E8-9A0927F8D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58" y="1116123"/>
                <a:ext cx="567916" cy="461665"/>
              </a:xfrm>
              <a:prstGeom prst="rect">
                <a:avLst/>
              </a:prstGeom>
              <a:blipFill>
                <a:blip r:embed="rId11"/>
                <a:stretch>
                  <a:fillRect l="-3226" r="-24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6709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8D59C452-AE87-4631-92EB-F3A626A2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33" y="-1881"/>
            <a:ext cx="5175491" cy="685800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Tm)(422)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C65655B-2B89-44EA-AE14-45E7BAFC8A60}"/>
              </a:ext>
            </a:extLst>
          </p:cNvPr>
          <p:cNvCxnSpPr/>
          <p:nvPr/>
        </p:nvCxnSpPr>
        <p:spPr>
          <a:xfrm>
            <a:off x="9948428" y="2492896"/>
            <a:ext cx="828092" cy="180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/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205.5(1451−1245.6)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blipFill>
                <a:blip r:embed="rId3"/>
                <a:stretch>
                  <a:fillRect l="-1862" t="-2174" r="-319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E325CA1-915C-4456-B44A-436A86755FA6}"/>
              </a:ext>
            </a:extLst>
          </p:cNvPr>
          <p:cNvCxnSpPr>
            <a:cxnSpLocks/>
          </p:cNvCxnSpPr>
          <p:nvPr/>
        </p:nvCxnSpPr>
        <p:spPr>
          <a:xfrm>
            <a:off x="8580276" y="1560351"/>
            <a:ext cx="951162" cy="8872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/>
              <p:nvPr/>
            </p:nvSpPr>
            <p:spPr>
              <a:xfrm>
                <a:off x="7404088" y="711547"/>
                <a:ext cx="5770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514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088" y="711547"/>
                <a:ext cx="577081" cy="369332"/>
              </a:xfrm>
              <a:prstGeom prst="rect">
                <a:avLst/>
              </a:prstGeom>
              <a:blipFill>
                <a:blip r:embed="rId4"/>
                <a:stretch>
                  <a:fillRect l="-13830" r="-14894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CF56546-012F-4FCC-B723-47F36059E600}"/>
              </a:ext>
            </a:extLst>
          </p:cNvPr>
          <p:cNvCxnSpPr/>
          <p:nvPr/>
        </p:nvCxnSpPr>
        <p:spPr>
          <a:xfrm>
            <a:off x="8796300" y="728700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960BD9D-2880-449F-9582-96E21D2BF795}"/>
              </a:ext>
            </a:extLst>
          </p:cNvPr>
          <p:cNvCxnSpPr>
            <a:cxnSpLocks/>
          </p:cNvCxnSpPr>
          <p:nvPr/>
        </p:nvCxnSpPr>
        <p:spPr>
          <a:xfrm>
            <a:off x="9922782" y="728700"/>
            <a:ext cx="259237" cy="569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/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564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533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486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138,338?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blipFill>
                <a:blip r:embed="rId5"/>
                <a:stretch>
                  <a:fillRect l="-15789" r="-15132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2DEAA1C-2487-4042-B8AF-FC8A883092F4}"/>
              </a:ext>
            </a:extLst>
          </p:cNvPr>
          <p:cNvCxnSpPr>
            <a:cxnSpLocks/>
          </p:cNvCxnSpPr>
          <p:nvPr/>
        </p:nvCxnSpPr>
        <p:spPr>
          <a:xfrm>
            <a:off x="7428148" y="1560351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DD73F44-2284-44B0-9C1F-FAEC54AB9AC2}"/>
              </a:ext>
            </a:extLst>
          </p:cNvPr>
          <p:cNvCxnSpPr>
            <a:cxnSpLocks/>
          </p:cNvCxnSpPr>
          <p:nvPr/>
        </p:nvCxnSpPr>
        <p:spPr>
          <a:xfrm>
            <a:off x="7428148" y="1088740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3D5EA30-4CA9-4BCC-B185-8EF2D366A0E1}"/>
              </a:ext>
            </a:extLst>
          </p:cNvPr>
          <p:cNvCxnSpPr>
            <a:cxnSpLocks/>
          </p:cNvCxnSpPr>
          <p:nvPr/>
        </p:nvCxnSpPr>
        <p:spPr>
          <a:xfrm>
            <a:off x="7428148" y="690616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CEBCA91-79D1-42D5-886F-FA2549293181}"/>
              </a:ext>
            </a:extLst>
          </p:cNvPr>
          <p:cNvCxnSpPr>
            <a:cxnSpLocks/>
          </p:cNvCxnSpPr>
          <p:nvPr/>
        </p:nvCxnSpPr>
        <p:spPr>
          <a:xfrm>
            <a:off x="8004212" y="1080099"/>
            <a:ext cx="0" cy="4802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B59C861-DBDD-441D-B7B2-724736474325}"/>
              </a:ext>
            </a:extLst>
          </p:cNvPr>
          <p:cNvCxnSpPr>
            <a:cxnSpLocks/>
          </p:cNvCxnSpPr>
          <p:nvPr/>
        </p:nvCxnSpPr>
        <p:spPr>
          <a:xfrm>
            <a:off x="8004212" y="686435"/>
            <a:ext cx="0" cy="402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89EBA0F-BCD0-4204-BDBE-DCA84AACB281}"/>
                  </a:ext>
                </a:extLst>
              </p:cNvPr>
              <p:cNvSpPr txBox="1"/>
              <p:nvPr/>
            </p:nvSpPr>
            <p:spPr>
              <a:xfrm>
                <a:off x="8258968" y="1781845"/>
                <a:ext cx="531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372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89EBA0F-BCD0-4204-BDBE-DCA84AAC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68" y="1781845"/>
                <a:ext cx="531912" cy="461665"/>
              </a:xfrm>
              <a:prstGeom prst="rect">
                <a:avLst/>
              </a:prstGeom>
              <a:blipFill>
                <a:blip r:embed="rId6"/>
                <a:stretch>
                  <a:fillRect l="-3448" r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657D377-E003-4D6A-B6E8-9A0927F8DB58}"/>
                  </a:ext>
                </a:extLst>
              </p:cNvPr>
              <p:cNvSpPr txBox="1"/>
              <p:nvPr/>
            </p:nvSpPr>
            <p:spPr>
              <a:xfrm>
                <a:off x="7343158" y="1116123"/>
                <a:ext cx="5679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403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657D377-E003-4D6A-B6E8-9A0927F8D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58" y="1116123"/>
                <a:ext cx="567916" cy="461665"/>
              </a:xfrm>
              <a:prstGeom prst="rect">
                <a:avLst/>
              </a:prstGeom>
              <a:blipFill>
                <a:blip r:embed="rId7"/>
                <a:stretch>
                  <a:fillRect l="-3226" r="-24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AEED165-3061-41DA-AF04-F659429EF2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9" y="960598"/>
            <a:ext cx="6147497" cy="589740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B079071C-DB46-4DD6-BB6F-891E616850B3}"/>
              </a:ext>
            </a:extLst>
          </p:cNvPr>
          <p:cNvSpPr/>
          <p:nvPr/>
        </p:nvSpPr>
        <p:spPr>
          <a:xfrm>
            <a:off x="4115779" y="1111849"/>
            <a:ext cx="240167" cy="548671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831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8D59C452-AE87-4631-92EB-F3A626A2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33" y="-1881"/>
            <a:ext cx="5175491" cy="685800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Tm)(422)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C65655B-2B89-44EA-AE14-45E7BAFC8A60}"/>
              </a:ext>
            </a:extLst>
          </p:cNvPr>
          <p:cNvCxnSpPr/>
          <p:nvPr/>
        </p:nvCxnSpPr>
        <p:spPr>
          <a:xfrm>
            <a:off x="9948428" y="2492896"/>
            <a:ext cx="828092" cy="180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/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205.5(1451−1245.6)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blipFill>
                <a:blip r:embed="rId3"/>
                <a:stretch>
                  <a:fillRect l="-1862" t="-2174" r="-319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E325CA1-915C-4456-B44A-436A86755FA6}"/>
              </a:ext>
            </a:extLst>
          </p:cNvPr>
          <p:cNvCxnSpPr>
            <a:cxnSpLocks/>
          </p:cNvCxnSpPr>
          <p:nvPr/>
        </p:nvCxnSpPr>
        <p:spPr>
          <a:xfrm>
            <a:off x="8580276" y="1560351"/>
            <a:ext cx="951162" cy="8872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/>
              <p:nvPr/>
            </p:nvSpPr>
            <p:spPr>
              <a:xfrm>
                <a:off x="7404088" y="711547"/>
                <a:ext cx="5770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514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088" y="711547"/>
                <a:ext cx="577081" cy="369332"/>
              </a:xfrm>
              <a:prstGeom prst="rect">
                <a:avLst/>
              </a:prstGeom>
              <a:blipFill>
                <a:blip r:embed="rId4"/>
                <a:stretch>
                  <a:fillRect l="-13830" r="-14894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CF56546-012F-4FCC-B723-47F36059E600}"/>
              </a:ext>
            </a:extLst>
          </p:cNvPr>
          <p:cNvCxnSpPr/>
          <p:nvPr/>
        </p:nvCxnSpPr>
        <p:spPr>
          <a:xfrm>
            <a:off x="8796300" y="728700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960BD9D-2880-449F-9582-96E21D2BF795}"/>
              </a:ext>
            </a:extLst>
          </p:cNvPr>
          <p:cNvCxnSpPr>
            <a:cxnSpLocks/>
          </p:cNvCxnSpPr>
          <p:nvPr/>
        </p:nvCxnSpPr>
        <p:spPr>
          <a:xfrm>
            <a:off x="9922782" y="728700"/>
            <a:ext cx="259237" cy="569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/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564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533</m:t>
                      </m:r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486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138,338?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blipFill>
                <a:blip r:embed="rId5"/>
                <a:stretch>
                  <a:fillRect l="-15789" r="-15132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2DEAA1C-2487-4042-B8AF-FC8A883092F4}"/>
              </a:ext>
            </a:extLst>
          </p:cNvPr>
          <p:cNvCxnSpPr>
            <a:cxnSpLocks/>
          </p:cNvCxnSpPr>
          <p:nvPr/>
        </p:nvCxnSpPr>
        <p:spPr>
          <a:xfrm>
            <a:off x="7428148" y="1560351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DD73F44-2284-44B0-9C1F-FAEC54AB9AC2}"/>
              </a:ext>
            </a:extLst>
          </p:cNvPr>
          <p:cNvCxnSpPr>
            <a:cxnSpLocks/>
          </p:cNvCxnSpPr>
          <p:nvPr/>
        </p:nvCxnSpPr>
        <p:spPr>
          <a:xfrm>
            <a:off x="7428148" y="1088740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3D5EA30-4CA9-4BCC-B185-8EF2D366A0E1}"/>
              </a:ext>
            </a:extLst>
          </p:cNvPr>
          <p:cNvCxnSpPr>
            <a:cxnSpLocks/>
          </p:cNvCxnSpPr>
          <p:nvPr/>
        </p:nvCxnSpPr>
        <p:spPr>
          <a:xfrm>
            <a:off x="7428148" y="690616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CEBCA91-79D1-42D5-886F-FA2549293181}"/>
              </a:ext>
            </a:extLst>
          </p:cNvPr>
          <p:cNvCxnSpPr>
            <a:cxnSpLocks/>
          </p:cNvCxnSpPr>
          <p:nvPr/>
        </p:nvCxnSpPr>
        <p:spPr>
          <a:xfrm>
            <a:off x="8004212" y="1080099"/>
            <a:ext cx="0" cy="4802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B59C861-DBDD-441D-B7B2-724736474325}"/>
              </a:ext>
            </a:extLst>
          </p:cNvPr>
          <p:cNvCxnSpPr>
            <a:cxnSpLocks/>
          </p:cNvCxnSpPr>
          <p:nvPr/>
        </p:nvCxnSpPr>
        <p:spPr>
          <a:xfrm>
            <a:off x="8004212" y="686435"/>
            <a:ext cx="0" cy="402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89EBA0F-BCD0-4204-BDBE-DCA84AACB281}"/>
                  </a:ext>
                </a:extLst>
              </p:cNvPr>
              <p:cNvSpPr txBox="1"/>
              <p:nvPr/>
            </p:nvSpPr>
            <p:spPr>
              <a:xfrm>
                <a:off x="8258968" y="1781845"/>
                <a:ext cx="531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372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89EBA0F-BCD0-4204-BDBE-DCA84AAC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68" y="1781845"/>
                <a:ext cx="531912" cy="461665"/>
              </a:xfrm>
              <a:prstGeom prst="rect">
                <a:avLst/>
              </a:prstGeom>
              <a:blipFill>
                <a:blip r:embed="rId6"/>
                <a:stretch>
                  <a:fillRect l="-3448" r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657D377-E003-4D6A-B6E8-9A0927F8DB58}"/>
                  </a:ext>
                </a:extLst>
              </p:cNvPr>
              <p:cNvSpPr txBox="1"/>
              <p:nvPr/>
            </p:nvSpPr>
            <p:spPr>
              <a:xfrm>
                <a:off x="7343158" y="1116123"/>
                <a:ext cx="5679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403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657D377-E003-4D6A-B6E8-9A0927F8D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58" y="1116123"/>
                <a:ext cx="567916" cy="461665"/>
              </a:xfrm>
              <a:prstGeom prst="rect">
                <a:avLst/>
              </a:prstGeom>
              <a:blipFill>
                <a:blip r:embed="rId7"/>
                <a:stretch>
                  <a:fillRect l="-3226" r="-24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AE203CB-2A8C-4022-9F71-340BC7C5C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7663" y="1023240"/>
            <a:ext cx="6153663" cy="589284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DFC2821-56C9-4302-831F-6EB41FB817F5}"/>
              </a:ext>
            </a:extLst>
          </p:cNvPr>
          <p:cNvSpPr/>
          <p:nvPr/>
        </p:nvSpPr>
        <p:spPr>
          <a:xfrm>
            <a:off x="4115779" y="1111849"/>
            <a:ext cx="240167" cy="548671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6392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8D59C452-AE87-4631-92EB-F3A626A29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33" y="-1881"/>
            <a:ext cx="5175491" cy="6858000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Inbeam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Study(</a:t>
            </a:r>
            <a:r>
              <a:rPr lang="en-US" altLang="zh-CN" sz="4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Tm)</a:t>
            </a: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C65655B-2B89-44EA-AE14-45E7BAFC8A60}"/>
              </a:ext>
            </a:extLst>
          </p:cNvPr>
          <p:cNvCxnSpPr/>
          <p:nvPr/>
        </p:nvCxnSpPr>
        <p:spPr>
          <a:xfrm>
            <a:off x="9948428" y="2492896"/>
            <a:ext cx="828092" cy="180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/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205.5(1451−1245.6)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C8C2E4-68E6-4801-B483-A540F2DE6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782" y="2221081"/>
                <a:ext cx="2293898" cy="276999"/>
              </a:xfrm>
              <a:prstGeom prst="rect">
                <a:avLst/>
              </a:prstGeom>
              <a:blipFill>
                <a:blip r:embed="rId3"/>
                <a:stretch>
                  <a:fillRect l="-1862" t="-2174" r="-3191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E325CA1-915C-4456-B44A-436A86755FA6}"/>
              </a:ext>
            </a:extLst>
          </p:cNvPr>
          <p:cNvCxnSpPr>
            <a:cxnSpLocks/>
          </p:cNvCxnSpPr>
          <p:nvPr/>
        </p:nvCxnSpPr>
        <p:spPr>
          <a:xfrm>
            <a:off x="8580276" y="1560351"/>
            <a:ext cx="951162" cy="8872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/>
              <p:nvPr/>
            </p:nvSpPr>
            <p:spPr>
              <a:xfrm>
                <a:off x="7404088" y="711547"/>
                <a:ext cx="5770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514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70AAA1A-809D-458D-A3CB-602AD3D7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088" y="711547"/>
                <a:ext cx="577081" cy="369332"/>
              </a:xfrm>
              <a:prstGeom prst="rect">
                <a:avLst/>
              </a:prstGeom>
              <a:blipFill>
                <a:blip r:embed="rId4"/>
                <a:stretch>
                  <a:fillRect l="-13830" r="-14894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CF56546-012F-4FCC-B723-47F36059E600}"/>
              </a:ext>
            </a:extLst>
          </p:cNvPr>
          <p:cNvCxnSpPr/>
          <p:nvPr/>
        </p:nvCxnSpPr>
        <p:spPr>
          <a:xfrm>
            <a:off x="8796300" y="728700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960BD9D-2880-449F-9582-96E21D2BF795}"/>
              </a:ext>
            </a:extLst>
          </p:cNvPr>
          <p:cNvCxnSpPr>
            <a:cxnSpLocks/>
          </p:cNvCxnSpPr>
          <p:nvPr/>
        </p:nvCxnSpPr>
        <p:spPr>
          <a:xfrm>
            <a:off x="9922782" y="728700"/>
            <a:ext cx="259237" cy="569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/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564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3B3B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533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3B3B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3B3BFF"/>
                          </a:solidFill>
                          <a:latin typeface="Cambria Math" panose="02040503050406030204" pitchFamily="18" charset="0"/>
                        </a:rPr>
                        <m:t>486</m:t>
                      </m:r>
                    </m:oMath>
                  </m:oMathPara>
                </a14:m>
                <a:endParaRPr lang="en-US" altLang="zh-CN" b="0" dirty="0">
                  <a:solidFill>
                    <a:srgbClr val="3B3BFF"/>
                  </a:solidFill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</a:rPr>
                  <a:t>138,338?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81B0393-A6A4-4F58-8E37-8EDCE65B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057" y="-1881"/>
                <a:ext cx="928139" cy="1384995"/>
              </a:xfrm>
              <a:prstGeom prst="rect">
                <a:avLst/>
              </a:prstGeom>
              <a:blipFill>
                <a:blip r:embed="rId5"/>
                <a:stretch>
                  <a:fillRect l="-15789" r="-15132" b="-9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2DEAA1C-2487-4042-B8AF-FC8A883092F4}"/>
              </a:ext>
            </a:extLst>
          </p:cNvPr>
          <p:cNvCxnSpPr>
            <a:cxnSpLocks/>
          </p:cNvCxnSpPr>
          <p:nvPr/>
        </p:nvCxnSpPr>
        <p:spPr>
          <a:xfrm>
            <a:off x="7428148" y="1560351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DD73F44-2284-44B0-9C1F-FAEC54AB9AC2}"/>
              </a:ext>
            </a:extLst>
          </p:cNvPr>
          <p:cNvCxnSpPr>
            <a:cxnSpLocks/>
          </p:cNvCxnSpPr>
          <p:nvPr/>
        </p:nvCxnSpPr>
        <p:spPr>
          <a:xfrm>
            <a:off x="7428148" y="1088740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3D5EA30-4CA9-4BCC-B185-8EF2D366A0E1}"/>
              </a:ext>
            </a:extLst>
          </p:cNvPr>
          <p:cNvCxnSpPr>
            <a:cxnSpLocks/>
          </p:cNvCxnSpPr>
          <p:nvPr/>
        </p:nvCxnSpPr>
        <p:spPr>
          <a:xfrm>
            <a:off x="7428148" y="690616"/>
            <a:ext cx="11521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CEBCA91-79D1-42D5-886F-FA2549293181}"/>
              </a:ext>
            </a:extLst>
          </p:cNvPr>
          <p:cNvCxnSpPr>
            <a:cxnSpLocks/>
          </p:cNvCxnSpPr>
          <p:nvPr/>
        </p:nvCxnSpPr>
        <p:spPr>
          <a:xfrm>
            <a:off x="8004212" y="1080099"/>
            <a:ext cx="0" cy="4802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B59C861-DBDD-441D-B7B2-724736474325}"/>
              </a:ext>
            </a:extLst>
          </p:cNvPr>
          <p:cNvCxnSpPr>
            <a:cxnSpLocks/>
          </p:cNvCxnSpPr>
          <p:nvPr/>
        </p:nvCxnSpPr>
        <p:spPr>
          <a:xfrm>
            <a:off x="8004212" y="686435"/>
            <a:ext cx="0" cy="402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89EBA0F-BCD0-4204-BDBE-DCA84AACB281}"/>
                  </a:ext>
                </a:extLst>
              </p:cNvPr>
              <p:cNvSpPr txBox="1"/>
              <p:nvPr/>
            </p:nvSpPr>
            <p:spPr>
              <a:xfrm>
                <a:off x="8258968" y="1781845"/>
                <a:ext cx="5319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372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89EBA0F-BCD0-4204-BDBE-DCA84AAC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68" y="1781845"/>
                <a:ext cx="531912" cy="461665"/>
              </a:xfrm>
              <a:prstGeom prst="rect">
                <a:avLst/>
              </a:prstGeom>
              <a:blipFill>
                <a:blip r:embed="rId6"/>
                <a:stretch>
                  <a:fillRect l="-3448" r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657D377-E003-4D6A-B6E8-9A0927F8DB58}"/>
                  </a:ext>
                </a:extLst>
              </p:cNvPr>
              <p:cNvSpPr txBox="1"/>
              <p:nvPr/>
            </p:nvSpPr>
            <p:spPr>
              <a:xfrm>
                <a:off x="7343158" y="1116123"/>
                <a:ext cx="5679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403</m:t>
                      </m:r>
                    </m:oMath>
                  </m:oMathPara>
                </a14:m>
                <a:endParaRPr lang="en-US" altLang="zh-CN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657D377-E003-4D6A-B6E8-9A0927F8D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58" y="1116123"/>
                <a:ext cx="567916" cy="461665"/>
              </a:xfrm>
              <a:prstGeom prst="rect">
                <a:avLst/>
              </a:prstGeom>
              <a:blipFill>
                <a:blip r:embed="rId7"/>
                <a:stretch>
                  <a:fillRect l="-3226" r="-24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4E7EFF6-DE0D-4D33-87E3-62BED440A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49" y="972817"/>
            <a:ext cx="6221026" cy="588902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31897D3-9BCB-48AF-A4EA-39CB9F51AD3C}"/>
              </a:ext>
            </a:extLst>
          </p:cNvPr>
          <p:cNvSpPr/>
          <p:nvPr/>
        </p:nvSpPr>
        <p:spPr>
          <a:xfrm>
            <a:off x="5006528" y="1214705"/>
            <a:ext cx="276198" cy="534664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81E47F-3BFA-4A04-B362-A7636A8C74BB}"/>
              </a:ext>
            </a:extLst>
          </p:cNvPr>
          <p:cNvSpPr/>
          <p:nvPr/>
        </p:nvSpPr>
        <p:spPr>
          <a:xfrm>
            <a:off x="4217848" y="1244008"/>
            <a:ext cx="276198" cy="534664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90ACE13-12AE-47C1-9531-B9CC8F30B3AD}"/>
              </a:ext>
            </a:extLst>
          </p:cNvPr>
          <p:cNvSpPr/>
          <p:nvPr/>
        </p:nvSpPr>
        <p:spPr>
          <a:xfrm>
            <a:off x="2994809" y="1227142"/>
            <a:ext cx="276198" cy="5346643"/>
          </a:xfrm>
          <a:prstGeom prst="rect">
            <a:avLst/>
          </a:prstGeom>
          <a:solidFill>
            <a:srgbClr val="3B3B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60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3"/>
            <a:ext cx="12192635" cy="56846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476672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3">
                <a:extLst>
                  <a:ext uri="{FF2B5EF4-FFF2-40B4-BE49-F238E27FC236}">
                    <a16:creationId xmlns:a16="http://schemas.microsoft.com/office/drawing/2014/main" id="{F88D2CC5-F906-4FA8-BAD1-E5048D5BF2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9336" y="492547"/>
              <a:ext cx="11722099" cy="6371881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509665">
                      <a:extLst>
                        <a:ext uri="{9D8B030D-6E8A-4147-A177-3AD203B41FA5}">
                          <a16:colId xmlns:a16="http://schemas.microsoft.com/office/drawing/2014/main" val="1857291545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3712098752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1715061090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1454682746"/>
                        </a:ext>
                      </a:extLst>
                    </a:gridCol>
                    <a:gridCol w="1327626">
                      <a:extLst>
                        <a:ext uri="{9D8B030D-6E8A-4147-A177-3AD203B41FA5}">
                          <a16:colId xmlns:a16="http://schemas.microsoft.com/office/drawing/2014/main" val="282263123"/>
                        </a:ext>
                      </a:extLst>
                    </a:gridCol>
                    <a:gridCol w="1388967">
                      <a:extLst>
                        <a:ext uri="{9D8B030D-6E8A-4147-A177-3AD203B41FA5}">
                          <a16:colId xmlns:a16="http://schemas.microsoft.com/office/drawing/2014/main" val="34517503"/>
                        </a:ext>
                      </a:extLst>
                    </a:gridCol>
                    <a:gridCol w="1481130">
                      <a:extLst>
                        <a:ext uri="{9D8B030D-6E8A-4147-A177-3AD203B41FA5}">
                          <a16:colId xmlns:a16="http://schemas.microsoft.com/office/drawing/2014/main" val="2851377536"/>
                        </a:ext>
                      </a:extLst>
                    </a:gridCol>
                    <a:gridCol w="1364280">
                      <a:extLst>
                        <a:ext uri="{9D8B030D-6E8A-4147-A177-3AD203B41FA5}">
                          <a16:colId xmlns:a16="http://schemas.microsoft.com/office/drawing/2014/main" val="3599746842"/>
                        </a:ext>
                      </a:extLst>
                    </a:gridCol>
                    <a:gridCol w="1261899">
                      <a:extLst>
                        <a:ext uri="{9D8B030D-6E8A-4147-A177-3AD203B41FA5}">
                          <a16:colId xmlns:a16="http://schemas.microsoft.com/office/drawing/2014/main" val="2508809484"/>
                        </a:ext>
                      </a:extLst>
                    </a:gridCol>
                  </a:tblGrid>
                  <a:tr h="53456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200" dirty="0"/>
                            <a:t>     N</a:t>
                          </a:r>
                          <a:endParaRPr lang="zh-CN" altLang="en-US" sz="1200" dirty="0"/>
                        </a:p>
                        <a:p>
                          <a:r>
                            <a:rPr lang="en-US" altLang="zh-CN" sz="1200" b="1" dirty="0"/>
                            <a:t>Z</a:t>
                          </a:r>
                          <a:endParaRPr lang="zh-CN" altLang="en-US" sz="1200" b="1" dirty="0"/>
                        </a:p>
                      </a:txBody>
                      <a:tcPr marT="36000" marB="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77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78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81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82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84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1024471"/>
                      </a:ext>
                    </a:extLst>
                  </a:tr>
                  <a:tr h="37058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72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72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151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𝐻𝑓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(0.1ub)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72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152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𝐻𝑓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(2ub)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CE61E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153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154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155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156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157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7874717"/>
                      </a:ext>
                    </a:extLst>
                  </a:tr>
                  <a:tr h="19020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chemeClr val="tx1"/>
                              </a:solidFill>
                            </a:rPr>
                            <a:t>g 23ms  100% 5873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115ms 94% 5731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9776639"/>
                      </a:ext>
                    </a:extLst>
                  </a:tr>
                  <a:tr h="24350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0.52ms 100% 7782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68346441"/>
                      </a:ext>
                    </a:extLst>
                  </a:tr>
                  <a:tr h="446024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71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71</m:t>
                                    </m:r>
                                  </m:sub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149</m:t>
                                    </m:r>
                                  </m:sup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𝐿𝑢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PrePr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71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150</m:t>
                                  </m:r>
                                </m:sup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𝐿𝑢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>
                              <a:solidFill>
                                <a:srgbClr val="FF0000"/>
                              </a:solidFill>
                            </a:rPr>
                            <a:t>(0.1ub)</a:t>
                          </a:r>
                          <a:endParaRPr lang="zh-CN" altLang="en-US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PrePr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71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151</m:t>
                                  </m:r>
                                </m:sup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𝐿𝑢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>
                              <a:solidFill>
                                <a:srgbClr val="FF0000"/>
                              </a:solidFill>
                            </a:rPr>
                            <a:t>(100ub)</a:t>
                          </a:r>
                          <a:endParaRPr lang="zh-CN" altLang="en-US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PrePr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71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152</m:t>
                                  </m:r>
                                </m:sup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𝐿𝑢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(100ub)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71</m:t>
                                    </m:r>
                                  </m:sub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153</m:t>
                                    </m:r>
                                  </m:sup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𝐿𝑢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71</m:t>
                                    </m:r>
                                  </m:sub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154</m:t>
                                    </m:r>
                                  </m:sup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𝐿𝑢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71</m:t>
                                    </m:r>
                                  </m:sub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155</m:t>
                                    </m:r>
                                  </m:sup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𝐿𝑢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71</m:t>
                                    </m:r>
                                  </m:sub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156</m:t>
                                    </m:r>
                                  </m:sup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𝐿𝑢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4805320"/>
                      </a:ext>
                    </a:extLst>
                  </a:tr>
                  <a:tr h="215473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 46 </a:t>
                          </a:r>
                          <a:r>
                            <a:rPr lang="en-US" altLang="zh-CN" sz="900" kern="1200" dirty="0" err="1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ms</a:t>
                          </a:r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1261</a:t>
                          </a:r>
                          <a:endParaRPr lang="zh-CN" altLang="en-US" sz="9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g 80.6ms 63.4% 1233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>
                              <a:solidFill>
                                <a:srgbClr val="FF0000"/>
                              </a:solidFill>
                            </a:rPr>
                            <a:t>10+ isomer?</a:t>
                          </a:r>
                        </a:p>
                        <a:p>
                          <a:pPr algn="ctr"/>
                          <a:r>
                            <a:rPr lang="en-US" altLang="zh-CN" sz="1050" dirty="0" err="1"/>
                            <a:t>g.S</a:t>
                          </a:r>
                          <a:r>
                            <a:rPr lang="en-US" altLang="zh-CN" sz="1050" dirty="0"/>
                            <a:t> EC + ECP</a:t>
                          </a:r>
                          <a:endParaRPr lang="zh-CN" altLang="en-US" sz="105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 68ms </a:t>
                          </a:r>
                          <a:r>
                            <a:rPr kumimoji="0" lang="en-US" altLang="zh-CN" sz="9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90%  5650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 494ms 95% 5453 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5638994"/>
                      </a:ext>
                    </a:extLst>
                  </a:tr>
                  <a:tr h="24915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 43us 1283</a:t>
                          </a:r>
                          <a:endParaRPr lang="zh-CN" altLang="en-US" sz="9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16us 100% 1310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CN" sz="9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m1 138ms 76% 5581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93632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16us 100% 1310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m2 2.7ms 100% 7390 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198ms100% 5565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933266"/>
                      </a:ext>
                    </a:extLst>
                  </a:tr>
                  <a:tr h="37125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148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70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149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𝑌𝑏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(20ub)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70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𝑌𝑏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(300ub)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FF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70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151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𝑌𝑏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(8mb)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70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152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𝑌𝑏</m:t>
                                  </m:r>
                                </m:e>
                              </m:sPre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sz="1000" dirty="0"/>
                            <a:t>(2mb)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153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154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155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724269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0.7s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8984857"/>
                      </a:ext>
                    </a:extLst>
                  </a:tr>
                  <a:tr h="36099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g &gt;= 200ns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1.6s 11/2- 0+x</a:t>
                          </a:r>
                        </a:p>
                        <a:p>
                          <a:pPr algn="ctr"/>
                          <a:r>
                            <a:rPr lang="en-US" altLang="zh-CN" sz="900" dirty="0"/>
                            <a:t>1.6s </a:t>
                          </a:r>
                          <a:r>
                            <a:rPr lang="en-US" altLang="zh-CN" sz="900" dirty="0" err="1"/>
                            <a:t>g.s</a:t>
                          </a:r>
                          <a:r>
                            <a:rPr lang="en-US" altLang="zh-CN" sz="900" dirty="0"/>
                            <a:t> EC +P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3.03s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4.2 s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0.409s 92.6%</a:t>
                          </a:r>
                        </a:p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5330.9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1.8s 89% 5200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3519493"/>
                      </a:ext>
                    </a:extLst>
                  </a:tr>
                  <a:tr h="37137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69</a:t>
                          </a:r>
                          <a:endParaRPr lang="zh-CN" altLang="en-US" sz="18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147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148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149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:r>
                            <a:rPr lang="en-US" altLang="zh-CN" sz="1000" dirty="0"/>
                            <a:t>300ub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69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𝑇𝑚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(10mb)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𝟔𝟗</m:t>
                                  </m:r>
                                </m:sub>
                                <m:sup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𝟏𝟓𝟏</m:t>
                                  </m:r>
                                </m:sup>
                                <m:e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𝑻𝒎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800" b="1" dirty="0">
                              <a:solidFill>
                                <a:schemeClr val="tx1"/>
                              </a:solidFill>
                            </a:rPr>
                            <a:t>(γ)</a:t>
                          </a:r>
                        </a:p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</a:rPr>
                            <a:t>10 mb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152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153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154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212555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10+ 5.2ms </a:t>
                          </a:r>
                          <a:r>
                            <a:rPr lang="en-US" altLang="zh-CN" sz="900" dirty="0" err="1"/>
                            <a:t>gs</a:t>
                          </a:r>
                          <a:r>
                            <a:rPr lang="en-US" altLang="zh-CN" sz="900" dirty="0"/>
                            <a:t> EC + P</a:t>
                          </a:r>
                        </a:p>
                        <a:p>
                          <a:pPr algn="ctr"/>
                          <a:r>
                            <a:rPr lang="en-US" altLang="zh-CN" sz="900" dirty="0" err="1"/>
                            <a:t>g.S</a:t>
                          </a:r>
                          <a:r>
                            <a:rPr lang="en-US" altLang="zh-CN" sz="900" dirty="0"/>
                            <a:t> 2.2s IT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796150"/>
                      </a:ext>
                    </a:extLst>
                  </a:tr>
                  <a:tr h="36600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360us  100% 1113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1.48s 91% 5103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3.3s 58%</a:t>
                          </a:r>
                          <a:r>
                            <a:rPr lang="zh-CN" altLang="en-US" sz="900" dirty="0">
                              <a:solidFill>
                                <a:srgbClr val="FF00FF"/>
                              </a:solidFill>
                            </a:rPr>
                            <a:t> </a:t>
                          </a:r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5031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058495"/>
                      </a:ext>
                    </a:extLst>
                  </a:tr>
                  <a:tr h="32488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68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146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147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148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149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:r>
                            <a:rPr lang="en-US" altLang="zh-CN" sz="1000" dirty="0"/>
                            <a:t>3mb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68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𝐸𝑟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800" b="1" dirty="0">
                              <a:solidFill>
                                <a:schemeClr val="tx1"/>
                              </a:solidFill>
                            </a:rPr>
                            <a:t>(γ)</a:t>
                          </a:r>
                        </a:p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</a:rPr>
                            <a:t>50 mb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151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152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153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4283085"/>
                      </a:ext>
                    </a:extLst>
                  </a:tr>
                  <a:tr h="2997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10.3s 91% 4804.3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chemeClr val="tx1"/>
                              </a:solidFill>
                            </a:rPr>
                            <a:t>g 37.1s 53% 4674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7982267"/>
                      </a:ext>
                    </a:extLst>
                  </a:tr>
                  <a:tr h="371833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67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145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146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147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148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149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altLang="zh-CN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800" b="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51</m:t>
                                    </m:r>
                                  </m:sup>
                                  <m:e>
                                    <m: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sz="1800" i="1" kern="1200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152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45933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i="0" kern="1200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g 35.2s 22% 4522</a:t>
                          </a:r>
                          <a:endParaRPr lang="zh-CN" altLang="en-US" sz="900" i="0" kern="1200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2493937"/>
                      </a:ext>
                    </a:extLst>
                  </a:tr>
                  <a:tr h="188373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g 83.8s 0.064 4232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4353903"/>
                      </a:ext>
                    </a:extLst>
                  </a:tr>
                  <a:tr h="225619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i="0" kern="1200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m 47.2s 80% 4611 </a:t>
                          </a:r>
                          <a:endParaRPr lang="zh-CN" altLang="en-US" sz="900" i="0" kern="1200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912986"/>
                      </a:ext>
                    </a:extLst>
                  </a:tr>
                  <a:tr h="37183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66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144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145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146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147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148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altLang="zh-CN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149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  <m:r>
                                      <a:rPr lang="en-US" altLang="zh-CN" sz="1800" b="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800" b="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50</m:t>
                                    </m:r>
                                  </m:sup>
                                  <m:e>
                                    <m:r>
                                      <a:rPr lang="en-US" altLang="zh-CN" sz="1800" b="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sz="180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151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402591"/>
                      </a:ext>
                    </a:extLst>
                  </a:tr>
                  <a:tr h="29581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i="0" kern="1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g 7.17min 33.6% 4232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17.9min 5.6% 4069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53595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3">
                <a:extLst>
                  <a:ext uri="{FF2B5EF4-FFF2-40B4-BE49-F238E27FC236}">
                    <a16:creationId xmlns:a16="http://schemas.microsoft.com/office/drawing/2014/main" id="{F88D2CC5-F906-4FA8-BAD1-E5048D5BF2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9336" y="492547"/>
              <a:ext cx="11722099" cy="6371881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509665">
                      <a:extLst>
                        <a:ext uri="{9D8B030D-6E8A-4147-A177-3AD203B41FA5}">
                          <a16:colId xmlns:a16="http://schemas.microsoft.com/office/drawing/2014/main" val="1857291545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3712098752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1715061090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1454682746"/>
                        </a:ext>
                      </a:extLst>
                    </a:gridCol>
                    <a:gridCol w="1327626">
                      <a:extLst>
                        <a:ext uri="{9D8B030D-6E8A-4147-A177-3AD203B41FA5}">
                          <a16:colId xmlns:a16="http://schemas.microsoft.com/office/drawing/2014/main" val="282263123"/>
                        </a:ext>
                      </a:extLst>
                    </a:gridCol>
                    <a:gridCol w="1388967">
                      <a:extLst>
                        <a:ext uri="{9D8B030D-6E8A-4147-A177-3AD203B41FA5}">
                          <a16:colId xmlns:a16="http://schemas.microsoft.com/office/drawing/2014/main" val="34517503"/>
                        </a:ext>
                      </a:extLst>
                    </a:gridCol>
                    <a:gridCol w="1481130">
                      <a:extLst>
                        <a:ext uri="{9D8B030D-6E8A-4147-A177-3AD203B41FA5}">
                          <a16:colId xmlns:a16="http://schemas.microsoft.com/office/drawing/2014/main" val="2851377536"/>
                        </a:ext>
                      </a:extLst>
                    </a:gridCol>
                    <a:gridCol w="1364280">
                      <a:extLst>
                        <a:ext uri="{9D8B030D-6E8A-4147-A177-3AD203B41FA5}">
                          <a16:colId xmlns:a16="http://schemas.microsoft.com/office/drawing/2014/main" val="3599746842"/>
                        </a:ext>
                      </a:extLst>
                    </a:gridCol>
                    <a:gridCol w="1261899">
                      <a:extLst>
                        <a:ext uri="{9D8B030D-6E8A-4147-A177-3AD203B41FA5}">
                          <a16:colId xmlns:a16="http://schemas.microsoft.com/office/drawing/2014/main" val="2508809484"/>
                        </a:ext>
                      </a:extLst>
                    </a:gridCol>
                  </a:tblGrid>
                  <a:tr h="53456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200" dirty="0"/>
                            <a:t>     N</a:t>
                          </a:r>
                          <a:endParaRPr lang="zh-CN" altLang="en-US" sz="1200" dirty="0"/>
                        </a:p>
                        <a:p>
                          <a:r>
                            <a:rPr lang="en-US" altLang="zh-CN" sz="1200" b="1" dirty="0"/>
                            <a:t>Z</a:t>
                          </a:r>
                          <a:endParaRPr lang="zh-CN" altLang="en-US" sz="1200" b="1" dirty="0"/>
                        </a:p>
                      </a:txBody>
                      <a:tcPr marT="36000" marB="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77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78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81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82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84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1024471"/>
                      </a:ext>
                    </a:extLst>
                  </a:tr>
                  <a:tr h="37547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72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65468" r="-669167" b="-59424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65468" r="-569167" b="-59424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65468" r="-469167" b="-59424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65468" r="-416514" b="-59424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65468" r="-298246" b="-59424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65468" r="-179835" b="-594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146774" r="-95089" b="-145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146774" r="-2899" b="-145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7874717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chemeClr val="tx1"/>
                              </a:solidFill>
                            </a:rPr>
                            <a:t>g 23ms  100% 5873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115ms 94% 5731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9776639"/>
                      </a:ext>
                    </a:extLst>
                  </a:tr>
                  <a:tr h="24350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0.52ms 100% 7782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68346441"/>
                      </a:ext>
                    </a:extLst>
                  </a:tr>
                  <a:tr h="446024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71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121693" r="-669167" b="-33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315068" r="-569167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315068" r="-469167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315068" r="-416514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315068" r="-298246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315068" r="-179835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315068" r="-95089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315068" r="-2899" b="-10315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4805320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 46 </a:t>
                          </a:r>
                          <a:r>
                            <a:rPr lang="en-US" altLang="zh-CN" sz="900" kern="1200" dirty="0" err="1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ms</a:t>
                          </a:r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1261</a:t>
                          </a:r>
                          <a:endParaRPr lang="zh-CN" altLang="en-US" sz="9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g 80.6ms 63.4% 1233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>
                              <a:solidFill>
                                <a:srgbClr val="FF0000"/>
                              </a:solidFill>
                            </a:rPr>
                            <a:t>10+ isomer?</a:t>
                          </a:r>
                        </a:p>
                        <a:p>
                          <a:pPr algn="ctr"/>
                          <a:r>
                            <a:rPr lang="en-US" altLang="zh-CN" sz="1050" dirty="0" err="1"/>
                            <a:t>g.S</a:t>
                          </a:r>
                          <a:r>
                            <a:rPr lang="en-US" altLang="zh-CN" sz="1050" dirty="0"/>
                            <a:t> EC + ECP</a:t>
                          </a:r>
                          <a:endParaRPr lang="zh-CN" altLang="en-US" sz="105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 68ms </a:t>
                          </a:r>
                          <a:r>
                            <a:rPr kumimoji="0" lang="en-US" altLang="zh-CN" sz="9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90%  5650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 494ms 95% 5453 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5638994"/>
                      </a:ext>
                    </a:extLst>
                  </a:tr>
                  <a:tr h="24915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 43us 1283</a:t>
                          </a:r>
                          <a:endParaRPr lang="zh-CN" altLang="en-US" sz="9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16us 100% 1310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CN" sz="9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m1 138ms 76% 5581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936329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16us 100% 1310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m2 2.7ms 100% 7390 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198ms100% 5565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933266"/>
                      </a:ext>
                    </a:extLst>
                  </a:tr>
                  <a:tr h="37261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315038" r="-669167" b="-3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675806" r="-569167" b="-92741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573973" r="-469167" b="-77260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573973" r="-416514" b="-77260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573973" r="-298246" b="-77260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573973" r="-179835" b="-77260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573973" r="-95089" b="-77260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573973" r="-2899" b="-7726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7242698"/>
                      </a:ext>
                    </a:extLst>
                  </a:tr>
                  <a:tr h="711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0.7s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898485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g &gt;= 200ns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1.6s 11/2- 0+x</a:t>
                          </a:r>
                        </a:p>
                        <a:p>
                          <a:pPr algn="ctr"/>
                          <a:r>
                            <a:rPr lang="en-US" altLang="zh-CN" sz="900" dirty="0"/>
                            <a:t>1.6s </a:t>
                          </a:r>
                          <a:r>
                            <a:rPr lang="en-US" altLang="zh-CN" sz="900" dirty="0" err="1"/>
                            <a:t>g.s</a:t>
                          </a:r>
                          <a:r>
                            <a:rPr lang="en-US" altLang="zh-CN" sz="900" dirty="0"/>
                            <a:t> EC +P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3.03s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4.2 s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0.409s 92.6%</a:t>
                          </a:r>
                        </a:p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5330.9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1.8s 89% 5200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3519493"/>
                      </a:ext>
                    </a:extLst>
                  </a:tr>
                  <a:tr h="37674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69</a:t>
                          </a:r>
                          <a:endParaRPr lang="zh-CN" altLang="en-US" sz="18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745946" r="-669167" b="-58108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411940" r="-569167" b="-276119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411940" r="-469167" b="-276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890323" r="-416514" b="-712903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411940" r="-298246" b="-276119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411940" r="-179835" b="-27611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745946" r="-95089" b="-58108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745946" r="-2899" b="-58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2125550"/>
                      </a:ext>
                    </a:extLst>
                  </a:tr>
                  <a:tr h="711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10+ 5.2ms </a:t>
                          </a:r>
                          <a:r>
                            <a:rPr lang="en-US" altLang="zh-CN" sz="900" dirty="0" err="1"/>
                            <a:t>gs</a:t>
                          </a:r>
                          <a:r>
                            <a:rPr lang="en-US" altLang="zh-CN" sz="900" dirty="0"/>
                            <a:t> EC + P</a:t>
                          </a:r>
                        </a:p>
                        <a:p>
                          <a:pPr algn="ctr"/>
                          <a:r>
                            <a:rPr lang="en-US" altLang="zh-CN" sz="900" dirty="0" err="1"/>
                            <a:t>g.S</a:t>
                          </a:r>
                          <a:r>
                            <a:rPr lang="en-US" altLang="zh-CN" sz="900" dirty="0"/>
                            <a:t> 2.2s IT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796150"/>
                      </a:ext>
                    </a:extLst>
                  </a:tr>
                  <a:tr h="36600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360us  100% 1113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1.48s 91% 5103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3.3s 58%</a:t>
                          </a:r>
                          <a:r>
                            <a:rPr lang="zh-CN" altLang="en-US" sz="900" dirty="0">
                              <a:solidFill>
                                <a:srgbClr val="FF00FF"/>
                              </a:solidFill>
                            </a:rPr>
                            <a:t> </a:t>
                          </a:r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5031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058495"/>
                      </a:ext>
                    </a:extLst>
                  </a:tr>
                  <a:tr h="37687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68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618018" r="-669167" b="-233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618018" r="-569167" b="-233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618018" r="-469167" b="-233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618018" r="-416514" b="-233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618018" r="-298246" b="-233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618018" r="-179835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1106452" r="-95089" b="-4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1106452" r="-2899" b="-4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4283085"/>
                      </a:ext>
                    </a:extLst>
                  </a:tr>
                  <a:tr h="2997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10.3s 91% 4804.3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chemeClr val="tx1"/>
                              </a:solidFill>
                            </a:rPr>
                            <a:t>g 37.1s 53% 4674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7982267"/>
                      </a:ext>
                    </a:extLst>
                  </a:tr>
                  <a:tr h="376746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67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561268" r="-669167" b="-82394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561268" r="-569167" b="-82394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561268" r="-469167" b="-82394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561268" r="-416514" b="-82394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561268" r="-298246" b="-82394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561268" r="-179835" b="-8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1285484" r="-95089" b="-31774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1077027" r="-2899" b="-2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459331"/>
                      </a:ext>
                    </a:extLst>
                  </a:tr>
                  <a:tr h="711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i="0" kern="1200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g 35.2s 22% 4522</a:t>
                          </a:r>
                          <a:endParaRPr lang="zh-CN" altLang="en-US" sz="900" i="0" kern="1200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2493937"/>
                      </a:ext>
                    </a:extLst>
                  </a:tr>
                  <a:tr h="188373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g 83.8s 0.064 4232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4353903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i="0" kern="1200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m 47.2s 80% 4611 </a:t>
                          </a:r>
                          <a:endParaRPr lang="zh-CN" altLang="en-US" sz="900" i="0" kern="1200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912986"/>
                      </a:ext>
                    </a:extLst>
                  </a:tr>
                  <a:tr h="37674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66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845946" r="-669167" b="-54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845946" r="-569167" b="-54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845946" r="-469167" b="-54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845946" r="-416514" b="-54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845946" r="-298246" b="-54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845946" r="-179835" b="-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1514516" r="-95089" b="-8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1514516" r="-2899" b="-8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402591"/>
                      </a:ext>
                    </a:extLst>
                  </a:tr>
                  <a:tr h="29581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i="0" kern="1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g 7.17min 33.6% 4232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17.9min 5.6% 4069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53595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E52E9751-001C-4F06-8910-19F552CC7196}"/>
              </a:ext>
            </a:extLst>
          </p:cNvPr>
          <p:cNvSpPr txBox="1">
            <a:spLocks/>
          </p:cNvSpPr>
          <p:nvPr/>
        </p:nvSpPr>
        <p:spPr>
          <a:xfrm>
            <a:off x="2567608" y="8620"/>
            <a:ext cx="8352928" cy="48392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+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,99,101,102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154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,157,159,160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Hf (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266 MeV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/274MeV)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347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6E432DCD-1413-F945-983E-6301D0842DAF}"/>
              </a:ext>
            </a:extLst>
          </p:cNvPr>
          <p:cNvSpPr txBox="1"/>
          <p:nvPr/>
        </p:nvSpPr>
        <p:spPr>
          <a:xfrm>
            <a:off x="2279576" y="2168860"/>
            <a:ext cx="7632848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事件重构的问题</a:t>
            </a:r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90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0B94DE81-3E9F-4B7F-9288-947A2A54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γ-recoil delay coincidence(gate on 1579 ) 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F1D771-0D6B-4FDF-A0A6-B9B24D01B240}"/>
                  </a:ext>
                </a:extLst>
              </p:cNvPr>
              <p:cNvSpPr txBox="1"/>
              <p:nvPr/>
            </p:nvSpPr>
            <p:spPr>
              <a:xfrm>
                <a:off x="9120336" y="224689"/>
                <a:ext cx="832214" cy="41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240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sup>
                        <m:e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𝐸𝑟</m:t>
                          </m:r>
                        </m:e>
                      </m:sPre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F1D771-0D6B-4FDF-A0A6-B9B24D01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224689"/>
                <a:ext cx="832214" cy="4146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C7DCCE4-624A-4D05-A0F1-1066EC195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5" y="1679784"/>
            <a:ext cx="7736314" cy="51869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231BBFE-A4B9-430F-968B-53FB4CF8E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944724"/>
            <a:ext cx="5954060" cy="38299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AB48F7-A842-4F54-A022-1F50A3C825AE}"/>
              </a:ext>
            </a:extLst>
          </p:cNvPr>
          <p:cNvSpPr txBox="1"/>
          <p:nvPr/>
        </p:nvSpPr>
        <p:spPr>
          <a:xfrm>
            <a:off x="1487488" y="4651756"/>
            <a:ext cx="48605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延迟符合时间谱在事件重构窗位置有坑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796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0B94DE81-3E9F-4B7F-9288-947A2A54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γ-recoil delay coincidence(gate on 1579 ) 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F1D771-0D6B-4FDF-A0A6-B9B24D01B240}"/>
                  </a:ext>
                </a:extLst>
              </p:cNvPr>
              <p:cNvSpPr txBox="1"/>
              <p:nvPr/>
            </p:nvSpPr>
            <p:spPr>
              <a:xfrm>
                <a:off x="9120336" y="224689"/>
                <a:ext cx="832214" cy="41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240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sup>
                        <m:e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𝐸𝑟</m:t>
                          </m:r>
                        </m:e>
                      </m:sPre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F1D771-0D6B-4FDF-A0A6-B9B24D01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224689"/>
                <a:ext cx="832214" cy="4146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79BBF701-23A5-43E6-BC23-F4A820A35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41"/>
            <a:ext cx="5963060" cy="408858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77123CE-B24D-4548-8E9A-FE9C16D17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70" y="999093"/>
            <a:ext cx="5805132" cy="41214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ACD9F83-3577-413A-BB8C-FE3315BF7983}"/>
              </a:ext>
            </a:extLst>
          </p:cNvPr>
          <p:cNvSpPr txBox="1"/>
          <p:nvPr/>
        </p:nvSpPr>
        <p:spPr>
          <a:xfrm>
            <a:off x="1271464" y="5589240"/>
            <a:ext cx="7632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Clover1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除了有坑外，在时间窗内有突起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原因：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Clover1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的自触发没打开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048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0B94DE81-3E9F-4B7F-9288-947A2A54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Event-building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3F23898-27F5-4ACE-85E3-F70057772ED6}"/>
              </a:ext>
            </a:extLst>
          </p:cNvPr>
          <p:cNvCxnSpPr>
            <a:cxnSpLocks/>
          </p:cNvCxnSpPr>
          <p:nvPr/>
        </p:nvCxnSpPr>
        <p:spPr>
          <a:xfrm flipV="1">
            <a:off x="1451484" y="1520788"/>
            <a:ext cx="9685076" cy="720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673287F-54D5-4D35-83BF-3E6CF540D501}"/>
              </a:ext>
            </a:extLst>
          </p:cNvPr>
          <p:cNvCxnSpPr>
            <a:cxnSpLocks/>
          </p:cNvCxnSpPr>
          <p:nvPr/>
        </p:nvCxnSpPr>
        <p:spPr>
          <a:xfrm flipV="1">
            <a:off x="2207568" y="1196752"/>
            <a:ext cx="0" cy="267649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2F2EB08-2D6E-4E54-96F2-44A5FC4E4C66}"/>
              </a:ext>
            </a:extLst>
          </p:cNvPr>
          <p:cNvCxnSpPr>
            <a:cxnSpLocks/>
          </p:cNvCxnSpPr>
          <p:nvPr/>
        </p:nvCxnSpPr>
        <p:spPr>
          <a:xfrm>
            <a:off x="1451484" y="2240868"/>
            <a:ext cx="96850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77CCE36-DAF1-423B-951D-E355EFCD236D}"/>
              </a:ext>
            </a:extLst>
          </p:cNvPr>
          <p:cNvCxnSpPr>
            <a:cxnSpLocks/>
          </p:cNvCxnSpPr>
          <p:nvPr/>
        </p:nvCxnSpPr>
        <p:spPr>
          <a:xfrm>
            <a:off x="1451484" y="2996952"/>
            <a:ext cx="97030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A1D8E5-98B9-40CA-82F1-06591DBB9594}"/>
                  </a:ext>
                </a:extLst>
              </p:cNvPr>
              <p:cNvSpPr txBox="1"/>
              <p:nvPr/>
            </p:nvSpPr>
            <p:spPr>
              <a:xfrm>
                <a:off x="11210248" y="1322766"/>
                <a:ext cx="78258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A1D8E5-98B9-40CA-82F1-06591DBB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0248" y="1322766"/>
                <a:ext cx="782587" cy="369332"/>
              </a:xfrm>
              <a:prstGeom prst="rect">
                <a:avLst/>
              </a:prstGeom>
              <a:blipFill>
                <a:blip r:embed="rId2"/>
                <a:stretch>
                  <a:fillRect l="-8594" r="-7031" b="-49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44F5FC9-1526-48A1-A126-16647A287CEC}"/>
                  </a:ext>
                </a:extLst>
              </p:cNvPr>
              <p:cNvSpPr txBox="1"/>
              <p:nvPr/>
            </p:nvSpPr>
            <p:spPr>
              <a:xfrm>
                <a:off x="11210248" y="2056202"/>
                <a:ext cx="78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44F5FC9-1526-48A1-A126-16647A287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0248" y="2056202"/>
                <a:ext cx="782587" cy="369332"/>
              </a:xfrm>
              <a:prstGeom prst="rect">
                <a:avLst/>
              </a:prstGeom>
              <a:blipFill>
                <a:blip r:embed="rId3"/>
                <a:stretch>
                  <a:fillRect l="-8594" r="-7031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E08ACCD-AAA8-4611-873E-A25309E7892A}"/>
                  </a:ext>
                </a:extLst>
              </p:cNvPr>
              <p:cNvSpPr txBox="1"/>
              <p:nvPr/>
            </p:nvSpPr>
            <p:spPr>
              <a:xfrm>
                <a:off x="11210247" y="2812286"/>
                <a:ext cx="78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E08ACCD-AAA8-4611-873E-A25309E78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0247" y="2812286"/>
                <a:ext cx="782587" cy="369332"/>
              </a:xfrm>
              <a:prstGeom prst="rect">
                <a:avLst/>
              </a:prstGeom>
              <a:blipFill>
                <a:blip r:embed="rId4"/>
                <a:stretch>
                  <a:fillRect l="-8594" r="-7031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C5521E2-2343-4164-9CD9-0C65C3463171}"/>
                  </a:ext>
                </a:extLst>
              </p:cNvPr>
              <p:cNvSpPr txBox="1"/>
              <p:nvPr/>
            </p:nvSpPr>
            <p:spPr>
              <a:xfrm>
                <a:off x="182879" y="1322766"/>
                <a:ext cx="12279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𝐜𝐡𝐚𝐧𝐧𝐞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1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C5521E2-2343-4164-9CD9-0C65C3463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" y="1322766"/>
                <a:ext cx="1227900" cy="369332"/>
              </a:xfrm>
              <a:prstGeom prst="rect">
                <a:avLst/>
              </a:prstGeom>
              <a:blipFill>
                <a:blip r:embed="rId5"/>
                <a:stretch>
                  <a:fillRect l="-8955" t="-24590" r="-14428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CC5594-93A4-4D9E-A3C6-89294D8E396E}"/>
                  </a:ext>
                </a:extLst>
              </p:cNvPr>
              <p:cNvSpPr txBox="1"/>
              <p:nvPr/>
            </p:nvSpPr>
            <p:spPr>
              <a:xfrm>
                <a:off x="133987" y="2054265"/>
                <a:ext cx="1325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𝐜𝐡𝐚𝐧𝐧𝐞𝟐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CC5594-93A4-4D9E-A3C6-89294D8E3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7" y="2054265"/>
                <a:ext cx="1325684" cy="369332"/>
              </a:xfrm>
              <a:prstGeom prst="rect">
                <a:avLst/>
              </a:prstGeom>
              <a:blipFill>
                <a:blip r:embed="rId6"/>
                <a:stretch>
                  <a:fillRect l="-5069" r="-460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47BA81E-9225-4F86-8147-A5086872DD77}"/>
                  </a:ext>
                </a:extLst>
              </p:cNvPr>
              <p:cNvSpPr txBox="1"/>
              <p:nvPr/>
            </p:nvSpPr>
            <p:spPr>
              <a:xfrm>
                <a:off x="125800" y="2800092"/>
                <a:ext cx="1325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𝐜𝐡𝐚𝐧𝐧𝐞𝟑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47BA81E-9225-4F86-8147-A5086872D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00" y="2800092"/>
                <a:ext cx="1325684" cy="369332"/>
              </a:xfrm>
              <a:prstGeom prst="rect">
                <a:avLst/>
              </a:prstGeom>
              <a:blipFill>
                <a:blip r:embed="rId7"/>
                <a:stretch>
                  <a:fillRect l="-5069" r="-4608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711463C-DA5E-4A89-BD10-8458F813E304}"/>
              </a:ext>
            </a:extLst>
          </p:cNvPr>
          <p:cNvCxnSpPr/>
          <p:nvPr/>
        </p:nvCxnSpPr>
        <p:spPr>
          <a:xfrm flipV="1">
            <a:off x="5447928" y="1160748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30070BD-390A-4545-B6D3-9DE44407265F}"/>
              </a:ext>
            </a:extLst>
          </p:cNvPr>
          <p:cNvCxnSpPr/>
          <p:nvPr/>
        </p:nvCxnSpPr>
        <p:spPr>
          <a:xfrm flipV="1">
            <a:off x="8976320" y="1124744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5B057EF-B28B-4D3C-A019-A9FA35ADCD4C}"/>
              </a:ext>
            </a:extLst>
          </p:cNvPr>
          <p:cNvCxnSpPr/>
          <p:nvPr/>
        </p:nvCxnSpPr>
        <p:spPr>
          <a:xfrm flipV="1">
            <a:off x="3647728" y="2604966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EC92DD7-F33D-4882-B5B9-F963292409AB}"/>
              </a:ext>
            </a:extLst>
          </p:cNvPr>
          <p:cNvCxnSpPr/>
          <p:nvPr/>
        </p:nvCxnSpPr>
        <p:spPr>
          <a:xfrm flipV="1">
            <a:off x="6179649" y="2588714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84EB60A-023B-4C1B-A520-68C5CE6D7E10}"/>
              </a:ext>
            </a:extLst>
          </p:cNvPr>
          <p:cNvCxnSpPr/>
          <p:nvPr/>
        </p:nvCxnSpPr>
        <p:spPr>
          <a:xfrm flipV="1">
            <a:off x="2963652" y="1838819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246D77E-1C6A-4248-9796-0330102D14EA}"/>
              </a:ext>
            </a:extLst>
          </p:cNvPr>
          <p:cNvCxnSpPr/>
          <p:nvPr/>
        </p:nvCxnSpPr>
        <p:spPr>
          <a:xfrm flipV="1">
            <a:off x="4079776" y="1830604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57322A5-F874-4F65-9C15-C8FF8F67B8A8}"/>
              </a:ext>
            </a:extLst>
          </p:cNvPr>
          <p:cNvCxnSpPr/>
          <p:nvPr/>
        </p:nvCxnSpPr>
        <p:spPr>
          <a:xfrm flipV="1">
            <a:off x="5843972" y="1838819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FF8ED1F-F991-4489-A9EB-44F83BC84E3D}"/>
              </a:ext>
            </a:extLst>
          </p:cNvPr>
          <p:cNvCxnSpPr>
            <a:cxnSpLocks/>
          </p:cNvCxnSpPr>
          <p:nvPr/>
        </p:nvCxnSpPr>
        <p:spPr>
          <a:xfrm>
            <a:off x="1459671" y="3861048"/>
            <a:ext cx="97030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453B7B5-B0F5-4CF8-BB44-BD88F515EFF5}"/>
                  </a:ext>
                </a:extLst>
              </p:cNvPr>
              <p:cNvSpPr txBox="1"/>
              <p:nvPr/>
            </p:nvSpPr>
            <p:spPr>
              <a:xfrm>
                <a:off x="182879" y="3688577"/>
                <a:ext cx="1096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𝐭𝐫𝐢𝐠𝐠𝐞𝐫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453B7B5-B0F5-4CF8-BB44-BD88F515E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" y="3688577"/>
                <a:ext cx="1096454" cy="369332"/>
              </a:xfrm>
              <a:prstGeom prst="rect">
                <a:avLst/>
              </a:prstGeom>
              <a:blipFill>
                <a:blip r:embed="rId8"/>
                <a:stretch>
                  <a:fillRect l="-8333" r="-8333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E8B5C7F-0590-4A34-A91E-1DF34F9CA731}"/>
              </a:ext>
            </a:extLst>
          </p:cNvPr>
          <p:cNvCxnSpPr/>
          <p:nvPr/>
        </p:nvCxnSpPr>
        <p:spPr>
          <a:xfrm flipV="1">
            <a:off x="2207568" y="1196752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253861F-A76F-4A2F-87B9-E6708FF185E7}"/>
              </a:ext>
            </a:extLst>
          </p:cNvPr>
          <p:cNvCxnSpPr/>
          <p:nvPr/>
        </p:nvCxnSpPr>
        <p:spPr>
          <a:xfrm flipV="1">
            <a:off x="2207568" y="3477199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8396DC1-6EB0-45FD-8825-96D24DA29506}"/>
              </a:ext>
            </a:extLst>
          </p:cNvPr>
          <p:cNvCxnSpPr>
            <a:cxnSpLocks/>
          </p:cNvCxnSpPr>
          <p:nvPr/>
        </p:nvCxnSpPr>
        <p:spPr>
          <a:xfrm flipV="1">
            <a:off x="5447928" y="1184557"/>
            <a:ext cx="0" cy="267649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45FE6BF-239E-453B-B395-946CBBBBCB51}"/>
              </a:ext>
            </a:extLst>
          </p:cNvPr>
          <p:cNvCxnSpPr>
            <a:cxnSpLocks/>
          </p:cNvCxnSpPr>
          <p:nvPr/>
        </p:nvCxnSpPr>
        <p:spPr>
          <a:xfrm flipV="1">
            <a:off x="8976320" y="1196751"/>
            <a:ext cx="0" cy="267649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96C2C62-D2AB-4756-98D9-C4C70C35190C}"/>
              </a:ext>
            </a:extLst>
          </p:cNvPr>
          <p:cNvCxnSpPr/>
          <p:nvPr/>
        </p:nvCxnSpPr>
        <p:spPr>
          <a:xfrm flipV="1">
            <a:off x="5447928" y="3465004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9DD8DBE-AC39-4C30-BE88-D3F4A05ACA83}"/>
              </a:ext>
            </a:extLst>
          </p:cNvPr>
          <p:cNvCxnSpPr/>
          <p:nvPr/>
        </p:nvCxnSpPr>
        <p:spPr>
          <a:xfrm flipV="1">
            <a:off x="8976320" y="3492785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FF3949B-E2DF-4F0F-8532-1ADDC03EBC75}"/>
              </a:ext>
            </a:extLst>
          </p:cNvPr>
          <p:cNvCxnSpPr>
            <a:cxnSpLocks/>
          </p:cNvCxnSpPr>
          <p:nvPr/>
        </p:nvCxnSpPr>
        <p:spPr>
          <a:xfrm flipV="1">
            <a:off x="3647728" y="2604966"/>
            <a:ext cx="0" cy="128386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53ADDB2-8839-4060-B273-750FB80DB612}"/>
              </a:ext>
            </a:extLst>
          </p:cNvPr>
          <p:cNvCxnSpPr>
            <a:cxnSpLocks/>
          </p:cNvCxnSpPr>
          <p:nvPr/>
        </p:nvCxnSpPr>
        <p:spPr>
          <a:xfrm flipV="1">
            <a:off x="6169094" y="2589379"/>
            <a:ext cx="0" cy="128386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左大括号 42">
            <a:extLst>
              <a:ext uri="{FF2B5EF4-FFF2-40B4-BE49-F238E27FC236}">
                <a16:creationId xmlns:a16="http://schemas.microsoft.com/office/drawing/2014/main" id="{B7FEE07F-55FF-40A6-A0BE-F9503C54E5F6}"/>
              </a:ext>
            </a:extLst>
          </p:cNvPr>
          <p:cNvSpPr/>
          <p:nvPr/>
        </p:nvSpPr>
        <p:spPr>
          <a:xfrm rot="16200000">
            <a:off x="2558608" y="3522203"/>
            <a:ext cx="306034" cy="100811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BFF"/>
              </a:solidFill>
            </a:endParaRPr>
          </a:p>
        </p:txBody>
      </p: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32F6D773-0437-4F73-9953-49773691F393}"/>
              </a:ext>
            </a:extLst>
          </p:cNvPr>
          <p:cNvSpPr/>
          <p:nvPr/>
        </p:nvSpPr>
        <p:spPr>
          <a:xfrm rot="16200000">
            <a:off x="3998767" y="3528010"/>
            <a:ext cx="306034" cy="100811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左大括号 44">
            <a:extLst>
              <a:ext uri="{FF2B5EF4-FFF2-40B4-BE49-F238E27FC236}">
                <a16:creationId xmlns:a16="http://schemas.microsoft.com/office/drawing/2014/main" id="{38819061-5250-4A80-BB61-ADB2A2FE1B04}"/>
              </a:ext>
            </a:extLst>
          </p:cNvPr>
          <p:cNvSpPr/>
          <p:nvPr/>
        </p:nvSpPr>
        <p:spPr>
          <a:xfrm rot="16200000">
            <a:off x="5798967" y="3510010"/>
            <a:ext cx="306034" cy="100811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C4434617-9F2D-438E-83A6-355CD9EF0580}"/>
              </a:ext>
            </a:extLst>
          </p:cNvPr>
          <p:cNvSpPr/>
          <p:nvPr/>
        </p:nvSpPr>
        <p:spPr>
          <a:xfrm rot="16200000">
            <a:off x="6519047" y="3510010"/>
            <a:ext cx="306034" cy="100811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946DD98C-0452-44D7-813F-8690BC5496C6}"/>
              </a:ext>
            </a:extLst>
          </p:cNvPr>
          <p:cNvSpPr/>
          <p:nvPr/>
        </p:nvSpPr>
        <p:spPr>
          <a:xfrm rot="16200000">
            <a:off x="9327358" y="3503366"/>
            <a:ext cx="306034" cy="100811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31731CB-E634-4056-BAB0-904777029F9F}"/>
                  </a:ext>
                </a:extLst>
              </p:cNvPr>
              <p:cNvSpPr txBox="1"/>
              <p:nvPr/>
            </p:nvSpPr>
            <p:spPr>
              <a:xfrm>
                <a:off x="6496598" y="4355812"/>
                <a:ext cx="9970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𝐄𝐯𝐞𝐧𝐭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</a:rPr>
                  <a:t>4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31731CB-E634-4056-BAB0-904777029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98" y="4355812"/>
                <a:ext cx="997068" cy="369332"/>
              </a:xfrm>
              <a:prstGeom prst="rect">
                <a:avLst/>
              </a:prstGeom>
              <a:blipFill>
                <a:blip r:embed="rId9"/>
                <a:stretch>
                  <a:fillRect l="-11043" t="-25000" r="-17791" b="-5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BEE7C8B-CDD2-4178-ACB5-85EDF8491270}"/>
                  </a:ext>
                </a:extLst>
              </p:cNvPr>
              <p:cNvSpPr txBox="1"/>
              <p:nvPr/>
            </p:nvSpPr>
            <p:spPr>
              <a:xfrm>
                <a:off x="8897170" y="4355812"/>
                <a:ext cx="10948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𝐄𝐯𝐞𝐧𝐭𝟓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BEE7C8B-CDD2-4178-ACB5-85EDF849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170" y="4355812"/>
                <a:ext cx="1094852" cy="369332"/>
              </a:xfrm>
              <a:prstGeom prst="rect">
                <a:avLst/>
              </a:prstGeom>
              <a:blipFill>
                <a:blip r:embed="rId10"/>
                <a:stretch>
                  <a:fillRect l="-6145" r="-6145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61202B8-834A-4A54-8DD6-BC218A50967E}"/>
                  </a:ext>
                </a:extLst>
              </p:cNvPr>
              <p:cNvSpPr txBox="1"/>
              <p:nvPr/>
            </p:nvSpPr>
            <p:spPr>
              <a:xfrm>
                <a:off x="2321454" y="4355812"/>
                <a:ext cx="10948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𝐄𝐯𝐞𝐧𝐭𝟏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61202B8-834A-4A54-8DD6-BC218A50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54" y="4355812"/>
                <a:ext cx="1094852" cy="369332"/>
              </a:xfrm>
              <a:prstGeom prst="rect">
                <a:avLst/>
              </a:prstGeom>
              <a:blipFill>
                <a:blip r:embed="rId11"/>
                <a:stretch>
                  <a:fillRect l="-5587" r="-558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A6C42EC-713C-4733-A226-1ACFF6DB598F}"/>
                  </a:ext>
                </a:extLst>
              </p:cNvPr>
              <p:cNvSpPr txBox="1"/>
              <p:nvPr/>
            </p:nvSpPr>
            <p:spPr>
              <a:xfrm>
                <a:off x="3695968" y="4355812"/>
                <a:ext cx="10948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𝐄𝐯𝐞𝐧𝐭𝟐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A6C42EC-713C-4733-A226-1ACFF6DB5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68" y="4355812"/>
                <a:ext cx="1094852" cy="369332"/>
              </a:xfrm>
              <a:prstGeom prst="rect">
                <a:avLst/>
              </a:prstGeom>
              <a:blipFill>
                <a:blip r:embed="rId12"/>
                <a:stretch>
                  <a:fillRect l="-5000" r="-555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1EF3D32-5268-48D9-AACB-F69537AA42C7}"/>
                  </a:ext>
                </a:extLst>
              </p:cNvPr>
              <p:cNvSpPr txBox="1"/>
              <p:nvPr/>
            </p:nvSpPr>
            <p:spPr>
              <a:xfrm>
                <a:off x="5447928" y="4355812"/>
                <a:ext cx="10948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𝐄𝐯𝐞𝐧𝐭𝟑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1EF3D32-5268-48D9-AACB-F69537AA4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4355812"/>
                <a:ext cx="1094852" cy="369332"/>
              </a:xfrm>
              <a:prstGeom prst="rect">
                <a:avLst/>
              </a:prstGeom>
              <a:blipFill>
                <a:blip r:embed="rId13"/>
                <a:stretch>
                  <a:fillRect l="-5587" r="-558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C2D2223-C1BE-43B1-BA4D-22AAB142205A}"/>
              </a:ext>
            </a:extLst>
          </p:cNvPr>
          <p:cNvCxnSpPr/>
          <p:nvPr/>
        </p:nvCxnSpPr>
        <p:spPr>
          <a:xfrm flipV="1">
            <a:off x="6348028" y="1830604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3ECD7CC-A41A-42E1-AFB5-30942149880E}"/>
              </a:ext>
            </a:extLst>
          </p:cNvPr>
          <p:cNvCxnSpPr/>
          <p:nvPr/>
        </p:nvCxnSpPr>
        <p:spPr>
          <a:xfrm flipV="1">
            <a:off x="9300356" y="1856243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0ABDF0B-CCEF-4C49-AC86-AE73CE3A9D63}"/>
                  </a:ext>
                </a:extLst>
              </p:cNvPr>
              <p:cNvSpPr txBox="1"/>
              <p:nvPr/>
            </p:nvSpPr>
            <p:spPr>
              <a:xfrm>
                <a:off x="11210247" y="3676382"/>
                <a:ext cx="78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0ABDF0B-CCEF-4C49-AC86-AE73CE3A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0247" y="3676382"/>
                <a:ext cx="782587" cy="369332"/>
              </a:xfrm>
              <a:prstGeom prst="rect">
                <a:avLst/>
              </a:prstGeom>
              <a:blipFill>
                <a:blip r:embed="rId14"/>
                <a:stretch>
                  <a:fillRect l="-8594" r="-7031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7023E39-2164-41A2-9743-5DE13B1EDF8B}"/>
              </a:ext>
            </a:extLst>
          </p:cNvPr>
          <p:cNvCxnSpPr/>
          <p:nvPr/>
        </p:nvCxnSpPr>
        <p:spPr>
          <a:xfrm flipV="1">
            <a:off x="2970744" y="3429000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7BE2088-4CC8-4EE1-BB9B-C1E473DDAE91}"/>
              </a:ext>
            </a:extLst>
          </p:cNvPr>
          <p:cNvCxnSpPr/>
          <p:nvPr/>
        </p:nvCxnSpPr>
        <p:spPr>
          <a:xfrm flipV="1">
            <a:off x="4065072" y="3429000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247F770B-FC37-43C0-B76D-EC312840EB3A}"/>
              </a:ext>
            </a:extLst>
          </p:cNvPr>
          <p:cNvCxnSpPr/>
          <p:nvPr/>
        </p:nvCxnSpPr>
        <p:spPr>
          <a:xfrm flipV="1">
            <a:off x="5879976" y="3447580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AB4C50F4-537F-4766-8E2F-B8EF609C6084}"/>
              </a:ext>
            </a:extLst>
          </p:cNvPr>
          <p:cNvCxnSpPr/>
          <p:nvPr/>
        </p:nvCxnSpPr>
        <p:spPr>
          <a:xfrm flipV="1">
            <a:off x="6384032" y="3439365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C336ACB-822A-41C5-830A-EF57CE05C33B}"/>
              </a:ext>
            </a:extLst>
          </p:cNvPr>
          <p:cNvCxnSpPr/>
          <p:nvPr/>
        </p:nvCxnSpPr>
        <p:spPr>
          <a:xfrm flipV="1">
            <a:off x="9336360" y="3465004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格 68">
            <a:extLst>
              <a:ext uri="{FF2B5EF4-FFF2-40B4-BE49-F238E27FC236}">
                <a16:creationId xmlns:a16="http://schemas.microsoft.com/office/drawing/2014/main" id="{367EC49D-1DCD-4699-86AF-C258F890A0C6}"/>
              </a:ext>
            </a:extLst>
          </p:cNvPr>
          <p:cNvGraphicFramePr>
            <a:graphicFrameLocks noGrp="1"/>
          </p:cNvGraphicFramePr>
          <p:nvPr/>
        </p:nvGraphicFramePr>
        <p:xfrm>
          <a:off x="8368829" y="5114944"/>
          <a:ext cx="1863054" cy="150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527">
                  <a:extLst>
                    <a:ext uri="{9D8B030D-6E8A-4147-A177-3AD203B41FA5}">
                      <a16:colId xmlns:a16="http://schemas.microsoft.com/office/drawing/2014/main" val="2423011368"/>
                    </a:ext>
                  </a:extLst>
                </a:gridCol>
                <a:gridCol w="931527">
                  <a:extLst>
                    <a:ext uri="{9D8B030D-6E8A-4147-A177-3AD203B41FA5}">
                      <a16:colId xmlns:a16="http://schemas.microsoft.com/office/drawing/2014/main" val="2118677311"/>
                    </a:ext>
                  </a:extLst>
                </a:gridCol>
              </a:tblGrid>
              <a:tr h="37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0/1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82760"/>
                  </a:ext>
                </a:extLst>
              </a:tr>
              <a:tr h="37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0/1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544445"/>
                  </a:ext>
                </a:extLst>
              </a:tr>
              <a:tr h="37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0/1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15259"/>
                  </a:ext>
                </a:extLst>
              </a:tr>
              <a:tr h="37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0/1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975749"/>
                  </a:ext>
                </a:extLst>
              </a:tr>
            </a:tbl>
          </a:graphicData>
        </a:graphic>
      </p:graphicFrame>
      <p:pic>
        <p:nvPicPr>
          <p:cNvPr id="70" name="图片 69">
            <a:extLst>
              <a:ext uri="{FF2B5EF4-FFF2-40B4-BE49-F238E27FC236}">
                <a16:creationId xmlns:a16="http://schemas.microsoft.com/office/drawing/2014/main" id="{A6BA514B-7192-42C9-B072-F8BB98D54E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95872"/>
            <a:ext cx="5587503" cy="2012965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BED9B92A-C3FE-45F3-AF7B-866298331014}"/>
              </a:ext>
            </a:extLst>
          </p:cNvPr>
          <p:cNvSpPr txBox="1"/>
          <p:nvPr/>
        </p:nvSpPr>
        <p:spPr>
          <a:xfrm>
            <a:off x="3539714" y="14743"/>
            <a:ext cx="7956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Grain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的事件重构方法：特定通道的触发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十六位逻辑控制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60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0B94DE81-3E9F-4B7F-9288-947A2A54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Map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687E6F-A6CA-43B3-8F51-BF2E51ADD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r="11801"/>
          <a:stretch/>
        </p:blipFill>
        <p:spPr>
          <a:xfrm>
            <a:off x="0" y="1080373"/>
            <a:ext cx="4503148" cy="5657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B176C0-0E1F-44FB-ACD2-BDE798E86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98" y="-1"/>
            <a:ext cx="4514850" cy="6838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9C9B93-9736-4C8B-81A8-F7D978597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75" y="19051"/>
            <a:ext cx="3968586" cy="53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081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0B94DE81-3E9F-4B7F-9288-947A2A54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Trigger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B176C0-0E1F-44FB-ACD2-BDE798E86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56" y="-17317"/>
            <a:ext cx="4514850" cy="6838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345554-B709-49C2-B219-0AC9F0D9B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374" y="281151"/>
            <a:ext cx="4765494" cy="62956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7DBCB74-B53C-4A91-AE1A-D3370C9A602F}"/>
              </a:ext>
            </a:extLst>
          </p:cNvPr>
          <p:cNvSpPr/>
          <p:nvPr/>
        </p:nvSpPr>
        <p:spPr>
          <a:xfrm>
            <a:off x="6836098" y="4473116"/>
            <a:ext cx="5236566" cy="344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1735AD-A007-4511-88B0-4CC8551681D0}"/>
              </a:ext>
            </a:extLst>
          </p:cNvPr>
          <p:cNvSpPr txBox="1"/>
          <p:nvPr/>
        </p:nvSpPr>
        <p:spPr>
          <a:xfrm>
            <a:off x="6438" y="5913276"/>
            <a:ext cx="7074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Clover1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号采集卡自触发没开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4421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0B94DE81-3E9F-4B7F-9288-947A2A54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Event-building(XIA/AGAFA </a:t>
            </a:r>
            <a:r>
              <a:rPr lang="zh-CN" altLang="en-US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事件重构方法</a:t>
            </a:r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3F23898-27F5-4ACE-85E3-F70057772ED6}"/>
              </a:ext>
            </a:extLst>
          </p:cNvPr>
          <p:cNvCxnSpPr>
            <a:cxnSpLocks/>
          </p:cNvCxnSpPr>
          <p:nvPr/>
        </p:nvCxnSpPr>
        <p:spPr>
          <a:xfrm flipV="1">
            <a:off x="1451484" y="1520788"/>
            <a:ext cx="9685076" cy="720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2F2EB08-2D6E-4E54-96F2-44A5FC4E4C66}"/>
              </a:ext>
            </a:extLst>
          </p:cNvPr>
          <p:cNvCxnSpPr>
            <a:cxnSpLocks/>
          </p:cNvCxnSpPr>
          <p:nvPr/>
        </p:nvCxnSpPr>
        <p:spPr>
          <a:xfrm>
            <a:off x="1451484" y="2240868"/>
            <a:ext cx="96850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77CCE36-DAF1-423B-951D-E355EFCD236D}"/>
              </a:ext>
            </a:extLst>
          </p:cNvPr>
          <p:cNvCxnSpPr>
            <a:cxnSpLocks/>
          </p:cNvCxnSpPr>
          <p:nvPr/>
        </p:nvCxnSpPr>
        <p:spPr>
          <a:xfrm>
            <a:off x="1451484" y="2996952"/>
            <a:ext cx="97030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A1D8E5-98B9-40CA-82F1-06591DBB9594}"/>
                  </a:ext>
                </a:extLst>
              </p:cNvPr>
              <p:cNvSpPr txBox="1"/>
              <p:nvPr/>
            </p:nvSpPr>
            <p:spPr>
              <a:xfrm>
                <a:off x="11210248" y="1322766"/>
                <a:ext cx="78258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A1D8E5-98B9-40CA-82F1-06591DBB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0248" y="1322766"/>
                <a:ext cx="782587" cy="369332"/>
              </a:xfrm>
              <a:prstGeom prst="rect">
                <a:avLst/>
              </a:prstGeom>
              <a:blipFill>
                <a:blip r:embed="rId2"/>
                <a:stretch>
                  <a:fillRect l="-8594" r="-7031" b="-49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44F5FC9-1526-48A1-A126-16647A287CEC}"/>
                  </a:ext>
                </a:extLst>
              </p:cNvPr>
              <p:cNvSpPr txBox="1"/>
              <p:nvPr/>
            </p:nvSpPr>
            <p:spPr>
              <a:xfrm>
                <a:off x="11210248" y="2056202"/>
                <a:ext cx="78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44F5FC9-1526-48A1-A126-16647A287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0248" y="2056202"/>
                <a:ext cx="782587" cy="369332"/>
              </a:xfrm>
              <a:prstGeom prst="rect">
                <a:avLst/>
              </a:prstGeom>
              <a:blipFill>
                <a:blip r:embed="rId3"/>
                <a:stretch>
                  <a:fillRect l="-8594" r="-7031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E08ACCD-AAA8-4611-873E-A25309E7892A}"/>
                  </a:ext>
                </a:extLst>
              </p:cNvPr>
              <p:cNvSpPr txBox="1"/>
              <p:nvPr/>
            </p:nvSpPr>
            <p:spPr>
              <a:xfrm>
                <a:off x="11210247" y="2812286"/>
                <a:ext cx="78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E08ACCD-AAA8-4611-873E-A25309E78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0247" y="2812286"/>
                <a:ext cx="782587" cy="369332"/>
              </a:xfrm>
              <a:prstGeom prst="rect">
                <a:avLst/>
              </a:prstGeom>
              <a:blipFill>
                <a:blip r:embed="rId4"/>
                <a:stretch>
                  <a:fillRect l="-8594" r="-7031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C5521E2-2343-4164-9CD9-0C65C3463171}"/>
                  </a:ext>
                </a:extLst>
              </p:cNvPr>
              <p:cNvSpPr txBox="1"/>
              <p:nvPr/>
            </p:nvSpPr>
            <p:spPr>
              <a:xfrm>
                <a:off x="182879" y="1322766"/>
                <a:ext cx="12279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𝐜𝐡𝐚𝐧𝐧𝐞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</a:rPr>
                  <a:t>1</a:t>
                </a:r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C5521E2-2343-4164-9CD9-0C65C3463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" y="1322766"/>
                <a:ext cx="1227900" cy="369332"/>
              </a:xfrm>
              <a:prstGeom prst="rect">
                <a:avLst/>
              </a:prstGeom>
              <a:blipFill>
                <a:blip r:embed="rId5"/>
                <a:stretch>
                  <a:fillRect l="-8955" t="-24590" r="-14428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CC5594-93A4-4D9E-A3C6-89294D8E396E}"/>
                  </a:ext>
                </a:extLst>
              </p:cNvPr>
              <p:cNvSpPr txBox="1"/>
              <p:nvPr/>
            </p:nvSpPr>
            <p:spPr>
              <a:xfrm>
                <a:off x="133987" y="2054265"/>
                <a:ext cx="1325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𝐜𝐡𝐚𝐧𝐧𝐞𝟐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ECC5594-93A4-4D9E-A3C6-89294D8E3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7" y="2054265"/>
                <a:ext cx="1325684" cy="369332"/>
              </a:xfrm>
              <a:prstGeom prst="rect">
                <a:avLst/>
              </a:prstGeom>
              <a:blipFill>
                <a:blip r:embed="rId6"/>
                <a:stretch>
                  <a:fillRect l="-5069" r="-4608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47BA81E-9225-4F86-8147-A5086872DD77}"/>
                  </a:ext>
                </a:extLst>
              </p:cNvPr>
              <p:cNvSpPr txBox="1"/>
              <p:nvPr/>
            </p:nvSpPr>
            <p:spPr>
              <a:xfrm>
                <a:off x="125800" y="2800092"/>
                <a:ext cx="1325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𝐜𝐡𝐚𝐧𝐧𝐞𝟑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47BA81E-9225-4F86-8147-A5086872D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00" y="2800092"/>
                <a:ext cx="1325684" cy="369332"/>
              </a:xfrm>
              <a:prstGeom prst="rect">
                <a:avLst/>
              </a:prstGeom>
              <a:blipFill>
                <a:blip r:embed="rId7"/>
                <a:stretch>
                  <a:fillRect l="-5069" r="-4608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711463C-DA5E-4A89-BD10-8458F813E304}"/>
              </a:ext>
            </a:extLst>
          </p:cNvPr>
          <p:cNvCxnSpPr/>
          <p:nvPr/>
        </p:nvCxnSpPr>
        <p:spPr>
          <a:xfrm flipV="1">
            <a:off x="5447928" y="1160748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430070BD-390A-4545-B6D3-9DE44407265F}"/>
              </a:ext>
            </a:extLst>
          </p:cNvPr>
          <p:cNvCxnSpPr/>
          <p:nvPr/>
        </p:nvCxnSpPr>
        <p:spPr>
          <a:xfrm flipV="1">
            <a:off x="8976320" y="1124744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5B057EF-B28B-4D3C-A019-A9FA35ADCD4C}"/>
              </a:ext>
            </a:extLst>
          </p:cNvPr>
          <p:cNvCxnSpPr/>
          <p:nvPr/>
        </p:nvCxnSpPr>
        <p:spPr>
          <a:xfrm flipV="1">
            <a:off x="3647728" y="2604966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EC92DD7-F33D-4882-B5B9-F963292409AB}"/>
              </a:ext>
            </a:extLst>
          </p:cNvPr>
          <p:cNvCxnSpPr/>
          <p:nvPr/>
        </p:nvCxnSpPr>
        <p:spPr>
          <a:xfrm flipV="1">
            <a:off x="6179649" y="2588714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84EB60A-023B-4C1B-A520-68C5CE6D7E10}"/>
              </a:ext>
            </a:extLst>
          </p:cNvPr>
          <p:cNvCxnSpPr/>
          <p:nvPr/>
        </p:nvCxnSpPr>
        <p:spPr>
          <a:xfrm flipV="1">
            <a:off x="2963652" y="1838819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246D77E-1C6A-4248-9796-0330102D14EA}"/>
              </a:ext>
            </a:extLst>
          </p:cNvPr>
          <p:cNvCxnSpPr/>
          <p:nvPr/>
        </p:nvCxnSpPr>
        <p:spPr>
          <a:xfrm flipV="1">
            <a:off x="4079776" y="1830604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57322A5-F874-4F65-9C15-C8FF8F67B8A8}"/>
              </a:ext>
            </a:extLst>
          </p:cNvPr>
          <p:cNvCxnSpPr/>
          <p:nvPr/>
        </p:nvCxnSpPr>
        <p:spPr>
          <a:xfrm flipV="1">
            <a:off x="5843972" y="1838819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FF8ED1F-F991-4489-A9EB-44F83BC84E3D}"/>
              </a:ext>
            </a:extLst>
          </p:cNvPr>
          <p:cNvCxnSpPr>
            <a:cxnSpLocks/>
          </p:cNvCxnSpPr>
          <p:nvPr/>
        </p:nvCxnSpPr>
        <p:spPr>
          <a:xfrm>
            <a:off x="1459671" y="3861048"/>
            <a:ext cx="97030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453B7B5-B0F5-4CF8-BB44-BD88F515EFF5}"/>
                  </a:ext>
                </a:extLst>
              </p:cNvPr>
              <p:cNvSpPr txBox="1"/>
              <p:nvPr/>
            </p:nvSpPr>
            <p:spPr>
              <a:xfrm>
                <a:off x="182879" y="3688577"/>
                <a:ext cx="1096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𝐭𝐫𝐢𝐠𝐠𝐞𝐫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453B7B5-B0F5-4CF8-BB44-BD88F515E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" y="3688577"/>
                <a:ext cx="1096454" cy="369332"/>
              </a:xfrm>
              <a:prstGeom prst="rect">
                <a:avLst/>
              </a:prstGeom>
              <a:blipFill>
                <a:blip r:embed="rId8"/>
                <a:stretch>
                  <a:fillRect l="-8333" r="-8333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E8B5C7F-0590-4A34-A91E-1DF34F9CA731}"/>
              </a:ext>
            </a:extLst>
          </p:cNvPr>
          <p:cNvCxnSpPr/>
          <p:nvPr/>
        </p:nvCxnSpPr>
        <p:spPr>
          <a:xfrm flipV="1">
            <a:off x="2207568" y="1196752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253861F-A76F-4A2F-87B9-E6708FF185E7}"/>
              </a:ext>
            </a:extLst>
          </p:cNvPr>
          <p:cNvCxnSpPr/>
          <p:nvPr/>
        </p:nvCxnSpPr>
        <p:spPr>
          <a:xfrm flipV="1">
            <a:off x="2207568" y="3477199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96C2C62-D2AB-4756-98D9-C4C70C35190C}"/>
              </a:ext>
            </a:extLst>
          </p:cNvPr>
          <p:cNvCxnSpPr/>
          <p:nvPr/>
        </p:nvCxnSpPr>
        <p:spPr>
          <a:xfrm flipV="1">
            <a:off x="5447928" y="3465004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9DD8DBE-AC39-4C30-BE88-D3F4A05ACA83}"/>
              </a:ext>
            </a:extLst>
          </p:cNvPr>
          <p:cNvCxnSpPr/>
          <p:nvPr/>
        </p:nvCxnSpPr>
        <p:spPr>
          <a:xfrm flipV="1">
            <a:off x="8976320" y="3492785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左大括号 42">
            <a:extLst>
              <a:ext uri="{FF2B5EF4-FFF2-40B4-BE49-F238E27FC236}">
                <a16:creationId xmlns:a16="http://schemas.microsoft.com/office/drawing/2014/main" id="{B7FEE07F-55FF-40A6-A0BE-F9503C54E5F6}"/>
              </a:ext>
            </a:extLst>
          </p:cNvPr>
          <p:cNvSpPr/>
          <p:nvPr/>
        </p:nvSpPr>
        <p:spPr>
          <a:xfrm rot="16200000">
            <a:off x="2558608" y="3522203"/>
            <a:ext cx="306034" cy="100811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B3BFF"/>
              </a:solidFill>
            </a:endParaRPr>
          </a:p>
        </p:txBody>
      </p:sp>
      <p:sp>
        <p:nvSpPr>
          <p:cNvPr id="44" name="左大括号 43">
            <a:extLst>
              <a:ext uri="{FF2B5EF4-FFF2-40B4-BE49-F238E27FC236}">
                <a16:creationId xmlns:a16="http://schemas.microsoft.com/office/drawing/2014/main" id="{32F6D773-0437-4F73-9953-49773691F393}"/>
              </a:ext>
            </a:extLst>
          </p:cNvPr>
          <p:cNvSpPr/>
          <p:nvPr/>
        </p:nvSpPr>
        <p:spPr>
          <a:xfrm rot="16200000">
            <a:off x="3998767" y="3528010"/>
            <a:ext cx="306034" cy="100811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左大括号 44">
            <a:extLst>
              <a:ext uri="{FF2B5EF4-FFF2-40B4-BE49-F238E27FC236}">
                <a16:creationId xmlns:a16="http://schemas.microsoft.com/office/drawing/2014/main" id="{38819061-5250-4A80-BB61-ADB2A2FE1B04}"/>
              </a:ext>
            </a:extLst>
          </p:cNvPr>
          <p:cNvSpPr/>
          <p:nvPr/>
        </p:nvSpPr>
        <p:spPr>
          <a:xfrm rot="16200000">
            <a:off x="5798967" y="3510010"/>
            <a:ext cx="306034" cy="100811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946DD98C-0452-44D7-813F-8690BC5496C6}"/>
              </a:ext>
            </a:extLst>
          </p:cNvPr>
          <p:cNvSpPr/>
          <p:nvPr/>
        </p:nvSpPr>
        <p:spPr>
          <a:xfrm rot="16200000">
            <a:off x="9327358" y="3503366"/>
            <a:ext cx="306034" cy="100811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BEE7C8B-CDD2-4178-ACB5-85EDF8491270}"/>
                  </a:ext>
                </a:extLst>
              </p:cNvPr>
              <p:cNvSpPr txBox="1"/>
              <p:nvPr/>
            </p:nvSpPr>
            <p:spPr>
              <a:xfrm>
                <a:off x="8897170" y="4355812"/>
                <a:ext cx="10948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𝐄𝐯𝐞𝐧𝐭𝟒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BEE7C8B-CDD2-4178-ACB5-85EDF849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170" y="4355812"/>
                <a:ext cx="1094852" cy="369332"/>
              </a:xfrm>
              <a:prstGeom prst="rect">
                <a:avLst/>
              </a:prstGeom>
              <a:blipFill>
                <a:blip r:embed="rId9"/>
                <a:stretch>
                  <a:fillRect l="-5587" r="-558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61202B8-834A-4A54-8DD6-BC218A50967E}"/>
                  </a:ext>
                </a:extLst>
              </p:cNvPr>
              <p:cNvSpPr txBox="1"/>
              <p:nvPr/>
            </p:nvSpPr>
            <p:spPr>
              <a:xfrm>
                <a:off x="2321454" y="4355812"/>
                <a:ext cx="10948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𝐄𝐯𝐞𝐧𝐭𝟏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A61202B8-834A-4A54-8DD6-BC218A509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54" y="4355812"/>
                <a:ext cx="1094852" cy="369332"/>
              </a:xfrm>
              <a:prstGeom prst="rect">
                <a:avLst/>
              </a:prstGeom>
              <a:blipFill>
                <a:blip r:embed="rId10"/>
                <a:stretch>
                  <a:fillRect l="-5587" r="-558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A6C42EC-713C-4733-A226-1ACFF6DB598F}"/>
                  </a:ext>
                </a:extLst>
              </p:cNvPr>
              <p:cNvSpPr txBox="1"/>
              <p:nvPr/>
            </p:nvSpPr>
            <p:spPr>
              <a:xfrm>
                <a:off x="3695968" y="4355812"/>
                <a:ext cx="10948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𝐄𝐯𝐞𝐧𝐭𝟐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A6C42EC-713C-4733-A226-1ACFF6DB5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68" y="4355812"/>
                <a:ext cx="1094852" cy="369332"/>
              </a:xfrm>
              <a:prstGeom prst="rect">
                <a:avLst/>
              </a:prstGeom>
              <a:blipFill>
                <a:blip r:embed="rId11"/>
                <a:stretch>
                  <a:fillRect l="-5000" r="-555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1EF3D32-5268-48D9-AACB-F69537AA42C7}"/>
                  </a:ext>
                </a:extLst>
              </p:cNvPr>
              <p:cNvSpPr txBox="1"/>
              <p:nvPr/>
            </p:nvSpPr>
            <p:spPr>
              <a:xfrm>
                <a:off x="5447928" y="4355812"/>
                <a:ext cx="10948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𝐄𝐯𝐞𝐧𝐭𝟑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1EF3D32-5268-48D9-AACB-F69537AA4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4355812"/>
                <a:ext cx="1094852" cy="369332"/>
              </a:xfrm>
              <a:prstGeom prst="rect">
                <a:avLst/>
              </a:prstGeom>
              <a:blipFill>
                <a:blip r:embed="rId12"/>
                <a:stretch>
                  <a:fillRect l="-5587" r="-558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C2D2223-C1BE-43B1-BA4D-22AAB142205A}"/>
              </a:ext>
            </a:extLst>
          </p:cNvPr>
          <p:cNvCxnSpPr/>
          <p:nvPr/>
        </p:nvCxnSpPr>
        <p:spPr>
          <a:xfrm flipV="1">
            <a:off x="6348028" y="1830604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3ECD7CC-A41A-42E1-AFB5-30942149880E}"/>
              </a:ext>
            </a:extLst>
          </p:cNvPr>
          <p:cNvCxnSpPr/>
          <p:nvPr/>
        </p:nvCxnSpPr>
        <p:spPr>
          <a:xfrm flipV="1">
            <a:off x="9300356" y="1856243"/>
            <a:ext cx="0" cy="396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0ABDF0B-CCEF-4C49-AC86-AE73CE3A9D63}"/>
                  </a:ext>
                </a:extLst>
              </p:cNvPr>
              <p:cNvSpPr txBox="1"/>
              <p:nvPr/>
            </p:nvSpPr>
            <p:spPr>
              <a:xfrm>
                <a:off x="11210247" y="3676382"/>
                <a:ext cx="78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0ABDF0B-CCEF-4C49-AC86-AE73CE3A9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0247" y="3676382"/>
                <a:ext cx="782587" cy="369332"/>
              </a:xfrm>
              <a:prstGeom prst="rect">
                <a:avLst/>
              </a:prstGeom>
              <a:blipFill>
                <a:blip r:embed="rId13"/>
                <a:stretch>
                  <a:fillRect l="-8594" r="-7031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7023E39-2164-41A2-9743-5DE13B1EDF8B}"/>
              </a:ext>
            </a:extLst>
          </p:cNvPr>
          <p:cNvCxnSpPr/>
          <p:nvPr/>
        </p:nvCxnSpPr>
        <p:spPr>
          <a:xfrm flipV="1">
            <a:off x="2970744" y="3429000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7BE2088-4CC8-4EE1-BB9B-C1E473DDAE91}"/>
              </a:ext>
            </a:extLst>
          </p:cNvPr>
          <p:cNvCxnSpPr/>
          <p:nvPr/>
        </p:nvCxnSpPr>
        <p:spPr>
          <a:xfrm flipV="1">
            <a:off x="4065072" y="3429000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247F770B-FC37-43C0-B76D-EC312840EB3A}"/>
              </a:ext>
            </a:extLst>
          </p:cNvPr>
          <p:cNvCxnSpPr/>
          <p:nvPr/>
        </p:nvCxnSpPr>
        <p:spPr>
          <a:xfrm flipV="1">
            <a:off x="5879976" y="3447580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AB4C50F4-537F-4766-8E2F-B8EF609C6084}"/>
              </a:ext>
            </a:extLst>
          </p:cNvPr>
          <p:cNvCxnSpPr/>
          <p:nvPr/>
        </p:nvCxnSpPr>
        <p:spPr>
          <a:xfrm flipV="1">
            <a:off x="6384032" y="3439365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C336ACB-822A-41C5-830A-EF57CE05C33B}"/>
              </a:ext>
            </a:extLst>
          </p:cNvPr>
          <p:cNvCxnSpPr/>
          <p:nvPr/>
        </p:nvCxnSpPr>
        <p:spPr>
          <a:xfrm flipV="1">
            <a:off x="9336360" y="3465004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61A3C0BF-93C8-4F64-9FB7-654BFE184975}"/>
              </a:ext>
            </a:extLst>
          </p:cNvPr>
          <p:cNvCxnSpPr/>
          <p:nvPr/>
        </p:nvCxnSpPr>
        <p:spPr>
          <a:xfrm flipV="1">
            <a:off x="3637856" y="3429000"/>
            <a:ext cx="0" cy="396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2057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0B94DE81-3E9F-4B7F-9288-947A2A54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γ-recoil delay coincidence(gate on 1579 ) 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F1D771-0D6B-4FDF-A0A6-B9B24D01B240}"/>
                  </a:ext>
                </a:extLst>
              </p:cNvPr>
              <p:cNvSpPr txBox="1"/>
              <p:nvPr/>
            </p:nvSpPr>
            <p:spPr>
              <a:xfrm>
                <a:off x="9120336" y="224689"/>
                <a:ext cx="832214" cy="414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CN" sz="240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</m:sup>
                        <m:e>
                          <m:r>
                            <a:rPr lang="en-US" altLang="zh-CN" sz="2400" b="0" i="1" smtClean="0">
                              <a:solidFill>
                                <a:srgbClr val="3B3BFF"/>
                              </a:solidFill>
                              <a:latin typeface="Cambria Math" panose="02040503050406030204" pitchFamily="18" charset="0"/>
                            </a:rPr>
                            <m:t>𝐸𝑟</m:t>
                          </m:r>
                        </m:e>
                      </m:sPre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F1D771-0D6B-4FDF-A0A6-B9B24D01B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224689"/>
                <a:ext cx="832214" cy="4146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2791EB9-1213-432A-A68D-3BA4FE64E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40" y="1266032"/>
            <a:ext cx="5815108" cy="42328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B71202-01B2-4613-A3CD-845C778EB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40" y="2060848"/>
            <a:ext cx="6384032" cy="46610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CFF110-CE4F-4503-A6C8-FDA56F20C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972" y="917185"/>
            <a:ext cx="4691844" cy="33569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EC72F3F-901D-4A20-80D1-8F3AE51371C5}"/>
              </a:ext>
            </a:extLst>
          </p:cNvPr>
          <p:cNvSpPr txBox="1"/>
          <p:nvPr/>
        </p:nvSpPr>
        <p:spPr>
          <a:xfrm>
            <a:off x="6438" y="5913276"/>
            <a:ext cx="7074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全部更改为自触发无窗输出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2us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事件重构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900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6E432DCD-1413-F945-983E-6301D0842DAF}"/>
              </a:ext>
            </a:extLst>
          </p:cNvPr>
          <p:cNvSpPr txBox="1"/>
          <p:nvPr/>
        </p:nvSpPr>
        <p:spPr>
          <a:xfrm>
            <a:off x="2279576" y="2168860"/>
            <a:ext cx="7632848" cy="106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delayed proton </a:t>
            </a:r>
            <a:r>
              <a:rPr lang="en-US" altLang="zh-CN" sz="48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emitter</a:t>
            </a:r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9923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 delayed proton emitter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441E4FC-2FFC-421E-9390-BBCC68BA6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8" b="54432"/>
          <a:stretch/>
        </p:blipFill>
        <p:spPr>
          <a:xfrm>
            <a:off x="1595500" y="1124744"/>
            <a:ext cx="8280920" cy="46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92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3"/>
            <a:ext cx="12192635" cy="56846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862650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E52E9751-001C-4F06-8910-19F552CC7196}"/>
              </a:ext>
            </a:extLst>
          </p:cNvPr>
          <p:cNvSpPr txBox="1">
            <a:spLocks/>
          </p:cNvSpPr>
          <p:nvPr/>
        </p:nvSpPr>
        <p:spPr>
          <a:xfrm>
            <a:off x="2567608" y="116632"/>
            <a:ext cx="8532948" cy="624261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+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,99,101,102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154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,157,159,160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Hf (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266 MeV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/274MeV)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044BB7-B4B3-40AB-8FD8-FFB0D5EF3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0"/>
          <a:stretch/>
        </p:blipFill>
        <p:spPr>
          <a:xfrm>
            <a:off x="0" y="1376772"/>
            <a:ext cx="6211498" cy="38895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E1F496-5D82-4725-B937-8A3DFBE6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50" y="1376772"/>
            <a:ext cx="563581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515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 delayed proton emitter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E83270B-42CC-4214-8B8B-EA47E054C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34" y="1158875"/>
            <a:ext cx="8572500" cy="5715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0DF852-A3E3-4BCE-B371-0111D4CF1B8F}"/>
              </a:ext>
            </a:extLst>
          </p:cNvPr>
          <p:cNvSpPr txBox="1"/>
          <p:nvPr/>
        </p:nvSpPr>
        <p:spPr>
          <a:xfrm>
            <a:off x="3287688" y="5913276"/>
            <a:ext cx="8340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幻数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的极缺中子核素中普遍存在。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DCE377-639B-4405-8AC4-F1DA9FCF8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579" t="-15998" r="-74457" b="-103411"/>
          <a:stretch/>
        </p:blipFill>
        <p:spPr>
          <a:xfrm>
            <a:off x="5051884" y="978347"/>
            <a:ext cx="11341260" cy="9473306"/>
          </a:xfrm>
          <a:prstGeom prst="pentagon">
            <a:avLst/>
          </a:prstGeom>
        </p:spPr>
      </p:pic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EAEF0647-4349-4BA4-8D5B-E5410AEFC50C}"/>
              </a:ext>
            </a:extLst>
          </p:cNvPr>
          <p:cNvSpPr/>
          <p:nvPr/>
        </p:nvSpPr>
        <p:spPr>
          <a:xfrm>
            <a:off x="6757855" y="1211758"/>
            <a:ext cx="576064" cy="693565"/>
          </a:xfrm>
          <a:prstGeom prst="wedgeRoundRectCallout">
            <a:avLst>
              <a:gd name="adj1" fmla="val 270364"/>
              <a:gd name="adj2" fmla="val 225607"/>
              <a:gd name="adj3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5D564BF0-D5F9-4C27-A657-17E76226D0EF}"/>
              </a:ext>
            </a:extLst>
          </p:cNvPr>
          <p:cNvSpPr/>
          <p:nvPr/>
        </p:nvSpPr>
        <p:spPr>
          <a:xfrm>
            <a:off x="1667508" y="5444613"/>
            <a:ext cx="252028" cy="242286"/>
          </a:xfrm>
          <a:prstGeom prst="wedgeRoundRectCallout">
            <a:avLst>
              <a:gd name="adj1" fmla="val 106808"/>
              <a:gd name="adj2" fmla="val -799052"/>
              <a:gd name="adj3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F13214C-2770-4597-87AA-C0F4F8E6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25" y="1126299"/>
            <a:ext cx="3438089" cy="24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844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 delayed proton emitter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E83270B-42CC-4214-8B8B-EA47E054C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9184"/>
            <a:ext cx="6088224" cy="40588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0DF852-A3E3-4BCE-B371-0111D4CF1B8F}"/>
              </a:ext>
            </a:extLst>
          </p:cNvPr>
          <p:cNvSpPr txBox="1"/>
          <p:nvPr/>
        </p:nvSpPr>
        <p:spPr>
          <a:xfrm>
            <a:off x="6276020" y="198681"/>
            <a:ext cx="5423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Z=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幻数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的极缺中子核中普遍存在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A39D60-6920-473B-B72C-7B915663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4" y="970720"/>
            <a:ext cx="6913860" cy="453882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348CA0B-E9D2-4421-A805-ABA9B7A57713}"/>
              </a:ext>
            </a:extLst>
          </p:cNvPr>
          <p:cNvSpPr/>
          <p:nvPr/>
        </p:nvSpPr>
        <p:spPr>
          <a:xfrm>
            <a:off x="2279576" y="1700808"/>
            <a:ext cx="4752528" cy="798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6488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 delayed proton emitter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E83270B-42CC-4214-8B8B-EA47E054C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9184"/>
            <a:ext cx="6088224" cy="4058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C27B87-DDBD-4039-B87E-4D6129C1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2" y="1159280"/>
            <a:ext cx="8172908" cy="51030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12CAB70-77D9-4733-A353-B67CEA7EC19A}"/>
              </a:ext>
            </a:extLst>
          </p:cNvPr>
          <p:cNvSpPr/>
          <p:nvPr/>
        </p:nvSpPr>
        <p:spPr>
          <a:xfrm>
            <a:off x="1343472" y="3537012"/>
            <a:ext cx="5868652" cy="870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F45122-A1C3-4A1B-B192-B7F2C97CDDED}"/>
              </a:ext>
            </a:extLst>
          </p:cNvPr>
          <p:cNvSpPr txBox="1"/>
          <p:nvPr/>
        </p:nvSpPr>
        <p:spPr>
          <a:xfrm>
            <a:off x="6276020" y="198681"/>
            <a:ext cx="54237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Z=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幻数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+2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的极缺中子核中普遍存在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37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 delayed proton emitter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C04F7C9-9CFC-41A6-B5DB-400D4FF85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02" y="960598"/>
            <a:ext cx="12106275" cy="1419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8CC0C3-0DC6-4CED-A2C8-5298E9D07E5D}"/>
              </a:ext>
            </a:extLst>
          </p:cNvPr>
          <p:cNvSpPr txBox="1"/>
          <p:nvPr/>
        </p:nvSpPr>
        <p:spPr>
          <a:xfrm>
            <a:off x="4943872" y="3897052"/>
            <a:ext cx="70585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Nd(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 7n)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144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Sm(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C,7n)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149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Helium gas-jet apparatus + Collection box(Si telescope(20um ΔE+300um E) + Ge detector)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3D5981-C7D7-476B-8C34-825F6E82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6" y="2672916"/>
            <a:ext cx="3915215" cy="390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991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 delayed proton emitter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B439BA1-648A-4F10-80CA-B14574D2F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5" y="1268760"/>
            <a:ext cx="5150366" cy="4507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78CC0C3-0DC6-4CED-A2C8-5298E9D07E5D}"/>
                  </a:ext>
                </a:extLst>
              </p:cNvPr>
              <p:cNvSpPr txBox="1"/>
              <p:nvPr/>
            </p:nvSpPr>
            <p:spPr>
              <a:xfrm>
                <a:off x="5216542" y="3429000"/>
                <a:ext cx="7058577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protron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/I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679γ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1.3E-3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&amp;&amp; (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679 transition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estimated to be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≲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40%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total </a:t>
                </a:r>
                <a:r>
                  <a:rPr lang="en-US" altLang="zh-CN" sz="24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147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 decay strength)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branch ratio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~ 4E-4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US" altLang="zh-CN" sz="240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144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Sm(</a:t>
                </a:r>
                <a:r>
                  <a:rPr lang="en-US" altLang="zh-CN" sz="240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C,α5n)</a:t>
                </a:r>
                <a:r>
                  <a:rPr lang="en-US" altLang="zh-CN" sz="240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147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147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produced (679 transition is clearly seen.),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together with another proton emitter.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78CC0C3-0DC6-4CED-A2C8-5298E9D0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42" y="3429000"/>
                <a:ext cx="7058577" cy="2308324"/>
              </a:xfrm>
              <a:prstGeom prst="rect">
                <a:avLst/>
              </a:prstGeom>
              <a:blipFill>
                <a:blip r:embed="rId3"/>
                <a:stretch>
                  <a:fillRect l="-1209" t="-2116" b="-5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0393530-8583-4855-834E-5905A7E7F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9525"/>
            <a:ext cx="47815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04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 delayed proton emitter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F2461DB-CBBE-40FC-8D32-14BD05BE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4" y="940054"/>
            <a:ext cx="11525250" cy="1304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E6F63B-27D4-4587-A158-025789AC9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7" y="2168860"/>
            <a:ext cx="7227192" cy="45066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778933B-41A7-4F07-9363-32FC24127A1F}"/>
              </a:ext>
            </a:extLst>
          </p:cNvPr>
          <p:cNvSpPr txBox="1"/>
          <p:nvPr/>
        </p:nvSpPr>
        <p:spPr>
          <a:xfrm>
            <a:off x="7297347" y="2672916"/>
            <a:ext cx="489245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Dy, at first, attributed to the reduced level density associated with both the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=82 shell and Z = 64 subshell closures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it was later shown that the relevant shell is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=82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since the sharp structure was also observed 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149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and 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Yb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2393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 delayed proton emitter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F2461DB-CBBE-40FC-8D32-14BD05BE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4" y="940054"/>
            <a:ext cx="11525250" cy="13049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2B6E2F-A235-40D8-BDC3-B5137B75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8" y="2744924"/>
            <a:ext cx="11449050" cy="22193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688ABE-9593-44B0-8B99-F9F0A530C6C1}"/>
              </a:ext>
            </a:extLst>
          </p:cNvPr>
          <p:cNvSpPr txBox="1"/>
          <p:nvPr/>
        </p:nvSpPr>
        <p:spPr>
          <a:xfrm>
            <a:off x="263352" y="4964249"/>
            <a:ext cx="113361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On-line isotope separator OASIS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Implanted in 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50-um Mylar tape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transported within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an array of detectors consisting of 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 ΔE-E particle telescope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HPGe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detector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n-type Ge detectors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 plastic ΔE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detecto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799346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2" y="-1"/>
            <a:ext cx="12192635" cy="960599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 delayed proton emitter</a:t>
            </a:r>
            <a:endParaRPr lang="en-US" altLang="zh-CN" sz="4445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101184" y="944724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D8B5BFF-4932-4DF6-A291-EA1CCD53D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34" b="5293"/>
          <a:stretch/>
        </p:blipFill>
        <p:spPr>
          <a:xfrm>
            <a:off x="364617" y="973452"/>
            <a:ext cx="5438775" cy="25562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150633-DC10-4D6C-A7E7-25B92460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54204"/>
            <a:ext cx="4724937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4C41C94-7C81-45AD-9CE3-C53C051A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09" y="3526148"/>
            <a:ext cx="4989283" cy="33076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3A4D00-9326-49C5-B367-1BEBD2030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487" y="4761148"/>
            <a:ext cx="60579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67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>
            <a:extLst>
              <a:ext uri="{FF2B5EF4-FFF2-40B4-BE49-F238E27FC236}">
                <a16:creationId xmlns:a16="http://schemas.microsoft.com/office/drawing/2014/main" id="{6E432DCD-1413-F945-983E-6301D0842DAF}"/>
              </a:ext>
            </a:extLst>
          </p:cNvPr>
          <p:cNvSpPr txBox="1"/>
          <p:nvPr/>
        </p:nvSpPr>
        <p:spPr>
          <a:xfrm>
            <a:off x="2279576" y="2168860"/>
            <a:ext cx="7632848" cy="106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Isomeric Decay Tagging</a:t>
            </a:r>
          </a:p>
        </p:txBody>
      </p:sp>
    </p:spTree>
    <p:extLst>
      <p:ext uri="{BB962C8B-B14F-4D97-AF65-F5344CB8AC3E}">
        <p14:creationId xmlns:p14="http://schemas.microsoft.com/office/powerpoint/2010/main" val="27152720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8570E19B-CD15-4929-ABD4-C84D0054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73"/>
            <a:ext cx="12192635" cy="56846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</a:t>
            </a:r>
            <a:br>
              <a:rPr lang="en-US" altLang="zh-CN" dirty="0"/>
            </a:b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br>
              <a:rPr lang="en-US" altLang="zh-CN" sz="444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444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Google Shape;59;p14">
            <a:extLst>
              <a:ext uri="{FF2B5EF4-FFF2-40B4-BE49-F238E27FC236}">
                <a16:creationId xmlns:a16="http://schemas.microsoft.com/office/drawing/2014/main" id="{629E1E31-B5F2-49B3-9B91-77F624D91B7A}"/>
              </a:ext>
            </a:extLst>
          </p:cNvPr>
          <p:cNvCxnSpPr/>
          <p:nvPr/>
        </p:nvCxnSpPr>
        <p:spPr>
          <a:xfrm flipV="1">
            <a:off x="234950" y="476672"/>
            <a:ext cx="11722100" cy="1587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表格 3">
                <a:extLst>
                  <a:ext uri="{FF2B5EF4-FFF2-40B4-BE49-F238E27FC236}">
                    <a16:creationId xmlns:a16="http://schemas.microsoft.com/office/drawing/2014/main" id="{F88D2CC5-F906-4FA8-BAD1-E5048D5BF2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563146"/>
                  </p:ext>
                </p:extLst>
              </p:nvPr>
            </p:nvGraphicFramePr>
            <p:xfrm>
              <a:off x="119336" y="492547"/>
              <a:ext cx="11722099" cy="6371881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509665">
                      <a:extLst>
                        <a:ext uri="{9D8B030D-6E8A-4147-A177-3AD203B41FA5}">
                          <a16:colId xmlns:a16="http://schemas.microsoft.com/office/drawing/2014/main" val="1857291545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3712098752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1715061090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1454682746"/>
                        </a:ext>
                      </a:extLst>
                    </a:gridCol>
                    <a:gridCol w="1327626">
                      <a:extLst>
                        <a:ext uri="{9D8B030D-6E8A-4147-A177-3AD203B41FA5}">
                          <a16:colId xmlns:a16="http://schemas.microsoft.com/office/drawing/2014/main" val="282263123"/>
                        </a:ext>
                      </a:extLst>
                    </a:gridCol>
                    <a:gridCol w="1388967">
                      <a:extLst>
                        <a:ext uri="{9D8B030D-6E8A-4147-A177-3AD203B41FA5}">
                          <a16:colId xmlns:a16="http://schemas.microsoft.com/office/drawing/2014/main" val="34517503"/>
                        </a:ext>
                      </a:extLst>
                    </a:gridCol>
                    <a:gridCol w="1481130">
                      <a:extLst>
                        <a:ext uri="{9D8B030D-6E8A-4147-A177-3AD203B41FA5}">
                          <a16:colId xmlns:a16="http://schemas.microsoft.com/office/drawing/2014/main" val="2851377536"/>
                        </a:ext>
                      </a:extLst>
                    </a:gridCol>
                    <a:gridCol w="1364280">
                      <a:extLst>
                        <a:ext uri="{9D8B030D-6E8A-4147-A177-3AD203B41FA5}">
                          <a16:colId xmlns:a16="http://schemas.microsoft.com/office/drawing/2014/main" val="3599746842"/>
                        </a:ext>
                      </a:extLst>
                    </a:gridCol>
                    <a:gridCol w="1261899">
                      <a:extLst>
                        <a:ext uri="{9D8B030D-6E8A-4147-A177-3AD203B41FA5}">
                          <a16:colId xmlns:a16="http://schemas.microsoft.com/office/drawing/2014/main" val="2508809484"/>
                        </a:ext>
                      </a:extLst>
                    </a:gridCol>
                  </a:tblGrid>
                  <a:tr h="53456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200" dirty="0"/>
                            <a:t>     N</a:t>
                          </a:r>
                          <a:endParaRPr lang="zh-CN" altLang="en-US" sz="1200" dirty="0"/>
                        </a:p>
                        <a:p>
                          <a:r>
                            <a:rPr lang="en-US" altLang="zh-CN" sz="1200" b="1" dirty="0"/>
                            <a:t>Z</a:t>
                          </a:r>
                          <a:endParaRPr lang="zh-CN" altLang="en-US" sz="1200" b="1" dirty="0"/>
                        </a:p>
                      </a:txBody>
                      <a:tcPr marT="36000" marB="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77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78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81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82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84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1024471"/>
                      </a:ext>
                    </a:extLst>
                  </a:tr>
                  <a:tr h="37058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72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72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151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𝐻𝑓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(0.1ub)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72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152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𝐻𝑓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(2ub)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CE61E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153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154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155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156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157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𝐻𝑓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7874717"/>
                      </a:ext>
                    </a:extLst>
                  </a:tr>
                  <a:tr h="19020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chemeClr val="tx1"/>
                              </a:solidFill>
                            </a:rPr>
                            <a:t>g 23ms  100% 5873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115ms 94% 5731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9776639"/>
                      </a:ext>
                    </a:extLst>
                  </a:tr>
                  <a:tr h="24350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0.52ms 100% 7782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68346441"/>
                      </a:ext>
                    </a:extLst>
                  </a:tr>
                  <a:tr h="446024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71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71</m:t>
                                    </m:r>
                                  </m:sub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149</m:t>
                                    </m:r>
                                  </m:sup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𝐿𝑢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PrePr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71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150</m:t>
                                  </m:r>
                                </m:sup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𝐿𝑢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>
                              <a:solidFill>
                                <a:srgbClr val="FF0000"/>
                              </a:solidFill>
                            </a:rPr>
                            <a:t>(0.1ub)</a:t>
                          </a:r>
                          <a:endParaRPr lang="zh-CN" altLang="en-US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PrePr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71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151</m:t>
                                  </m:r>
                                </m:sup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𝐿𝑢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>
                              <a:solidFill>
                                <a:srgbClr val="FF0000"/>
                              </a:solidFill>
                            </a:rPr>
                            <a:t>(100ub)</a:t>
                          </a:r>
                          <a:endParaRPr lang="zh-CN" altLang="en-US"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PrePr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71</m:t>
                                  </m:r>
                                </m:sub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152</m:t>
                                  </m:r>
                                </m:sup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𝐿𝑢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(100ub)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71</m:t>
                                    </m:r>
                                  </m:sub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153</m:t>
                                    </m:r>
                                  </m:sup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𝐿𝑢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71</m:t>
                                    </m:r>
                                  </m:sub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154</m:t>
                                    </m:r>
                                  </m:sup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𝐿𝑢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71</m:t>
                                    </m:r>
                                  </m:sub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155</m:t>
                                    </m:r>
                                  </m:sup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𝐿𝑢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71</m:t>
                                    </m:r>
                                  </m:sub>
                                  <m:sup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156</m:t>
                                    </m:r>
                                  </m:sup>
                                  <m:e>
                                    <m: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𝐿𝑢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4805320"/>
                      </a:ext>
                    </a:extLst>
                  </a:tr>
                  <a:tr h="215473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 46 </a:t>
                          </a:r>
                          <a:r>
                            <a:rPr lang="en-US" altLang="zh-CN" sz="900" kern="1200" dirty="0" err="1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ms</a:t>
                          </a:r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1261</a:t>
                          </a:r>
                          <a:endParaRPr lang="zh-CN" altLang="en-US" sz="9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g 80.6ms 63.4% 1233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>
                              <a:solidFill>
                                <a:srgbClr val="FF0000"/>
                              </a:solidFill>
                            </a:rPr>
                            <a:t>10+ isomer?</a:t>
                          </a:r>
                        </a:p>
                        <a:p>
                          <a:pPr algn="ctr"/>
                          <a:r>
                            <a:rPr lang="en-US" altLang="zh-CN" sz="1050" dirty="0" err="1"/>
                            <a:t>g.S</a:t>
                          </a:r>
                          <a:r>
                            <a:rPr lang="en-US" altLang="zh-CN" sz="1050" dirty="0"/>
                            <a:t> EC + ECP</a:t>
                          </a:r>
                          <a:endParaRPr lang="zh-CN" altLang="en-US" sz="105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 68ms </a:t>
                          </a:r>
                          <a:r>
                            <a:rPr kumimoji="0" lang="en-US" altLang="zh-CN" sz="9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90%  5650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 494ms 95% 5453 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5638994"/>
                      </a:ext>
                    </a:extLst>
                  </a:tr>
                  <a:tr h="24915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 43us 1283</a:t>
                          </a:r>
                          <a:endParaRPr lang="zh-CN" altLang="en-US" sz="9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16us 100% 1310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CN" sz="9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m1 138ms 76% 5581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93632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16us 100% 1310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m2 2.7ms 100% 7390 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198ms100% 5565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933266"/>
                      </a:ext>
                    </a:extLst>
                  </a:tr>
                  <a:tr h="37125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148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70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149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𝑌𝑏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(20ub)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70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𝑌𝑏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(300ub)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FF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70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151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𝑌𝑏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(8mb)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70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152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𝑌𝑏</m:t>
                                  </m:r>
                                </m:e>
                              </m:sPre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sz="1000" dirty="0"/>
                            <a:t>(2mb)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153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154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155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724269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0.7s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8984857"/>
                      </a:ext>
                    </a:extLst>
                  </a:tr>
                  <a:tr h="36099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g &gt;= 200ns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1.6s 11/2- 0+x</a:t>
                          </a:r>
                        </a:p>
                        <a:p>
                          <a:pPr algn="ctr"/>
                          <a:r>
                            <a:rPr lang="en-US" altLang="zh-CN" sz="900" dirty="0"/>
                            <a:t>1.6s </a:t>
                          </a:r>
                          <a:r>
                            <a:rPr lang="en-US" altLang="zh-CN" sz="900" dirty="0" err="1"/>
                            <a:t>g.s</a:t>
                          </a:r>
                          <a:r>
                            <a:rPr lang="en-US" altLang="zh-CN" sz="900" dirty="0"/>
                            <a:t> EC +P </a:t>
                          </a:r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20 us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3.03s </a:t>
                          </a:r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30 us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4.2 s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0.409s 92.6%</a:t>
                          </a:r>
                        </a:p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5330.9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1.8s 89% 5200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3519493"/>
                      </a:ext>
                    </a:extLst>
                  </a:tr>
                  <a:tr h="37137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69</a:t>
                          </a:r>
                          <a:endParaRPr lang="zh-CN" altLang="en-US" sz="18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147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148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149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 algn="ctr"/>
                          <a:r>
                            <a:rPr lang="en-US" altLang="zh-CN" sz="1000" dirty="0"/>
                            <a:t>300ub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69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𝑇𝑚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000" dirty="0"/>
                            <a:t>(10mb)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𝟔𝟗</m:t>
                                  </m:r>
                                </m:sub>
                                <m:sup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𝟏𝟓𝟏</m:t>
                                  </m:r>
                                </m:sup>
                                <m:e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𝑻𝒎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800" b="1" dirty="0">
                              <a:solidFill>
                                <a:schemeClr val="tx1"/>
                              </a:solidFill>
                            </a:rPr>
                            <a:t>(γ)</a:t>
                          </a:r>
                        </a:p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</a:rPr>
                            <a:t>10 mb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152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153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154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𝑇𝑚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212555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10+ </a:t>
                          </a:r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5.2ms</a:t>
                          </a:r>
                          <a:r>
                            <a:rPr lang="en-US" altLang="zh-CN" sz="900" dirty="0"/>
                            <a:t> </a:t>
                          </a:r>
                          <a:r>
                            <a:rPr lang="en-US" altLang="zh-CN" sz="900" dirty="0" err="1"/>
                            <a:t>gs</a:t>
                          </a:r>
                          <a:r>
                            <a:rPr lang="en-US" altLang="zh-CN" sz="900" dirty="0"/>
                            <a:t> EC + P</a:t>
                          </a:r>
                        </a:p>
                        <a:p>
                          <a:pPr algn="ctr"/>
                          <a:r>
                            <a:rPr lang="en-US" altLang="zh-CN" sz="900" dirty="0" err="1"/>
                            <a:t>g.S</a:t>
                          </a:r>
                          <a:r>
                            <a:rPr lang="en-US" altLang="zh-CN" sz="900" dirty="0"/>
                            <a:t> 2.2s IT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796150"/>
                      </a:ext>
                    </a:extLst>
                  </a:tr>
                  <a:tr h="36600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360us  100% 1113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1.48s 91% 5103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3.3s 58%</a:t>
                          </a:r>
                          <a:r>
                            <a:rPr lang="zh-CN" altLang="en-US" sz="900" dirty="0">
                              <a:solidFill>
                                <a:srgbClr val="FF00FF"/>
                              </a:solidFill>
                            </a:rPr>
                            <a:t> </a:t>
                          </a:r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5031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058495"/>
                      </a:ext>
                    </a:extLst>
                  </a:tr>
                  <a:tr h="32488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68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146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147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148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68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149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𝐸𝑟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dirty="0"/>
                            <a:t>  </a:t>
                          </a:r>
                          <a:r>
                            <a:rPr lang="en-US" altLang="zh-CN" sz="1200" dirty="0">
                              <a:solidFill>
                                <a:srgbClr val="FF0000"/>
                              </a:solidFill>
                            </a:rPr>
                            <a:t>4.8us</a:t>
                          </a:r>
                          <a:endParaRPr lang="en-US" altLang="zh-CN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altLang="zh-CN" sz="1000" dirty="0"/>
                            <a:t>3mb  </a:t>
                          </a:r>
                          <a:endParaRPr lang="zh-CN" altLang="en-US" sz="10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Pre>
                                <m:sPrePr>
                                  <m:ctrlPr>
                                    <a:rPr lang="en-US" altLang="zh-CN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68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</m:sup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𝐸𝑟</m:t>
                                  </m:r>
                                </m:e>
                              </m:sPre>
                            </m:oMath>
                          </a14:m>
                          <a:r>
                            <a:rPr lang="en-US" altLang="zh-CN" sz="1800" b="1" dirty="0">
                              <a:solidFill>
                                <a:schemeClr val="tx1"/>
                              </a:solidFill>
                            </a:rPr>
                            <a:t>(γ)</a:t>
                          </a:r>
                        </a:p>
                        <a:p>
                          <a:pPr algn="ctr"/>
                          <a:r>
                            <a:rPr lang="en-US" altLang="zh-CN" sz="1000" b="0" dirty="0">
                              <a:solidFill>
                                <a:schemeClr val="tx1"/>
                              </a:solidFill>
                            </a:rPr>
                            <a:t>50 mb</a:t>
                          </a: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151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152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153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𝐸𝑟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4283085"/>
                      </a:ext>
                    </a:extLst>
                  </a:tr>
                  <a:tr h="2997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10.3s 91% 4804.3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chemeClr val="tx1"/>
                              </a:solidFill>
                            </a:rPr>
                            <a:t>g 37.1s 53% 4674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7982267"/>
                      </a:ext>
                    </a:extLst>
                  </a:tr>
                  <a:tr h="371833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67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145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146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147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148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149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altLang="zh-CN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800" b="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51</m:t>
                                    </m:r>
                                  </m:sup>
                                  <m:e>
                                    <m: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sz="1800" i="1" kern="1200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152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𝐻𝑜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45933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i="0" kern="1200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g 35.2s 22% 4522</a:t>
                          </a:r>
                          <a:endParaRPr lang="zh-CN" altLang="en-US" sz="900" i="0" kern="1200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2493937"/>
                      </a:ext>
                    </a:extLst>
                  </a:tr>
                  <a:tr h="188373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g 83.8s 0.064 4232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4353903"/>
                      </a:ext>
                    </a:extLst>
                  </a:tr>
                  <a:tr h="225619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i="0" kern="1200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m 47.2s 80% 4611 </a:t>
                          </a:r>
                          <a:endParaRPr lang="zh-CN" altLang="en-US" sz="900" i="0" kern="1200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912986"/>
                      </a:ext>
                    </a:extLst>
                  </a:tr>
                  <a:tr h="37183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66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144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145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146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147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148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altLang="zh-CN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149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  <m:r>
                                      <a:rPr lang="en-US" altLang="zh-CN" sz="1800" b="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n-US" altLang="zh-CN" sz="180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800" b="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50</m:t>
                                    </m:r>
                                  </m:sup>
                                  <m:e>
                                    <m:r>
                                      <a:rPr lang="en-US" altLang="zh-CN" sz="1800" b="0" i="1" kern="1200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sz="180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altLang="zh-CN" sz="18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151</m:t>
                                    </m:r>
                                  </m:sup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𝐷𝑦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402591"/>
                      </a:ext>
                    </a:extLst>
                  </a:tr>
                  <a:tr h="29581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i="0" kern="1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g 7.17min 33.6% 4232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17.9min 5.6% 4069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53595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表格 3">
                <a:extLst>
                  <a:ext uri="{FF2B5EF4-FFF2-40B4-BE49-F238E27FC236}">
                    <a16:creationId xmlns:a16="http://schemas.microsoft.com/office/drawing/2014/main" id="{F88D2CC5-F906-4FA8-BAD1-E5048D5BF2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563146"/>
                  </p:ext>
                </p:extLst>
              </p:nvPr>
            </p:nvGraphicFramePr>
            <p:xfrm>
              <a:off x="119336" y="492547"/>
              <a:ext cx="11722099" cy="6371881"/>
            </p:xfrm>
            <a:graphic>
              <a:graphicData uri="http://schemas.openxmlformats.org/drawingml/2006/table">
                <a:tbl>
                  <a:tblPr bandRow="1">
                    <a:tableStyleId>{5940675A-B579-460E-94D1-54222C63F5DA}</a:tableStyleId>
                  </a:tblPr>
                  <a:tblGrid>
                    <a:gridCol w="509665">
                      <a:extLst>
                        <a:ext uri="{9D8B030D-6E8A-4147-A177-3AD203B41FA5}">
                          <a16:colId xmlns:a16="http://schemas.microsoft.com/office/drawing/2014/main" val="1857291545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3712098752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1715061090"/>
                        </a:ext>
                      </a:extLst>
                    </a:gridCol>
                    <a:gridCol w="1462844">
                      <a:extLst>
                        <a:ext uri="{9D8B030D-6E8A-4147-A177-3AD203B41FA5}">
                          <a16:colId xmlns:a16="http://schemas.microsoft.com/office/drawing/2014/main" val="1454682746"/>
                        </a:ext>
                      </a:extLst>
                    </a:gridCol>
                    <a:gridCol w="1327626">
                      <a:extLst>
                        <a:ext uri="{9D8B030D-6E8A-4147-A177-3AD203B41FA5}">
                          <a16:colId xmlns:a16="http://schemas.microsoft.com/office/drawing/2014/main" val="282263123"/>
                        </a:ext>
                      </a:extLst>
                    </a:gridCol>
                    <a:gridCol w="1388967">
                      <a:extLst>
                        <a:ext uri="{9D8B030D-6E8A-4147-A177-3AD203B41FA5}">
                          <a16:colId xmlns:a16="http://schemas.microsoft.com/office/drawing/2014/main" val="34517503"/>
                        </a:ext>
                      </a:extLst>
                    </a:gridCol>
                    <a:gridCol w="1481130">
                      <a:extLst>
                        <a:ext uri="{9D8B030D-6E8A-4147-A177-3AD203B41FA5}">
                          <a16:colId xmlns:a16="http://schemas.microsoft.com/office/drawing/2014/main" val="2851377536"/>
                        </a:ext>
                      </a:extLst>
                    </a:gridCol>
                    <a:gridCol w="1364280">
                      <a:extLst>
                        <a:ext uri="{9D8B030D-6E8A-4147-A177-3AD203B41FA5}">
                          <a16:colId xmlns:a16="http://schemas.microsoft.com/office/drawing/2014/main" val="3599746842"/>
                        </a:ext>
                      </a:extLst>
                    </a:gridCol>
                    <a:gridCol w="1261899">
                      <a:extLst>
                        <a:ext uri="{9D8B030D-6E8A-4147-A177-3AD203B41FA5}">
                          <a16:colId xmlns:a16="http://schemas.microsoft.com/office/drawing/2014/main" val="2508809484"/>
                        </a:ext>
                      </a:extLst>
                    </a:gridCol>
                  </a:tblGrid>
                  <a:tr h="53456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1200" dirty="0"/>
                            <a:t>     N</a:t>
                          </a:r>
                          <a:endParaRPr lang="zh-CN" altLang="en-US" sz="1200" dirty="0"/>
                        </a:p>
                        <a:p>
                          <a:r>
                            <a:rPr lang="en-US" altLang="zh-CN" sz="1200" b="1" dirty="0"/>
                            <a:t>Z</a:t>
                          </a:r>
                          <a:endParaRPr lang="zh-CN" altLang="en-US" sz="1200" b="1" dirty="0"/>
                        </a:p>
                      </a:txBody>
                      <a:tcPr marT="36000" marB="0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77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78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81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82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84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1024471"/>
                      </a:ext>
                    </a:extLst>
                  </a:tr>
                  <a:tr h="37547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72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65468" r="-669167" b="-59424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65468" r="-569167" b="-59424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65468" r="-469167" b="-59424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65468" r="-416514" b="-59424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65468" r="-298246" b="-594245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65468" r="-179835" b="-594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146774" r="-95089" b="-145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146774" r="-2899" b="-145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7874717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chemeClr val="tx1"/>
                              </a:solidFill>
                            </a:rPr>
                            <a:t>g 23ms  100% 5873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115ms 94% 5731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9776639"/>
                      </a:ext>
                    </a:extLst>
                  </a:tr>
                  <a:tr h="24350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0.52ms 100% 7782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68346441"/>
                      </a:ext>
                    </a:extLst>
                  </a:tr>
                  <a:tr h="446024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71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121693" r="-669167" b="-33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315068" r="-569167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315068" r="-469167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315068" r="-416514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315068" r="-298246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315068" r="-179835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315068" r="-95089" b="-1031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315068" r="-2899" b="-10315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4805320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 46 </a:t>
                          </a:r>
                          <a:r>
                            <a:rPr lang="en-US" altLang="zh-CN" sz="900" kern="1200" dirty="0" err="1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ms</a:t>
                          </a:r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1261</a:t>
                          </a:r>
                          <a:endParaRPr lang="zh-CN" altLang="en-US" sz="9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g 80.6ms 63.4% 1233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dirty="0">
                              <a:solidFill>
                                <a:srgbClr val="FF0000"/>
                              </a:solidFill>
                            </a:rPr>
                            <a:t>10+ isomer?</a:t>
                          </a:r>
                        </a:p>
                        <a:p>
                          <a:pPr algn="ctr"/>
                          <a:r>
                            <a:rPr lang="en-US" altLang="zh-CN" sz="1050" dirty="0" err="1"/>
                            <a:t>g.S</a:t>
                          </a:r>
                          <a:r>
                            <a:rPr lang="en-US" altLang="zh-CN" sz="1050" dirty="0"/>
                            <a:t> EC + ECP</a:t>
                          </a:r>
                          <a:endParaRPr lang="zh-CN" altLang="en-US" sz="105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 68ms </a:t>
                          </a:r>
                          <a:r>
                            <a:rPr kumimoji="0" lang="en-US" altLang="zh-CN" sz="9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90%  5650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g 494ms 95% 5453 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5638994"/>
                      </a:ext>
                    </a:extLst>
                  </a:tr>
                  <a:tr h="24915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 43us 1283</a:t>
                          </a:r>
                          <a:endParaRPr lang="zh-CN" altLang="en-US" sz="9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16us 100% 1310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CN" sz="9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m1 138ms 76% 5581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1936329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16us 100% 1310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m2 2.7ms 100% 7390 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198ms100% 5565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5933266"/>
                      </a:ext>
                    </a:extLst>
                  </a:tr>
                  <a:tr h="372618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70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315038" r="-669167" b="-37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675806" r="-569167" b="-92741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573973" r="-469167" b="-77260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573973" r="-416514" b="-77260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573973" r="-298246" b="-77260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573973" r="-179835" b="-77260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573973" r="-95089" b="-77260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573973" r="-2899" b="-7726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7242698"/>
                      </a:ext>
                    </a:extLst>
                  </a:tr>
                  <a:tr h="711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0.7s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B3BFF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898485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g &gt;= 200ns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1.6s 11/2- 0+x</a:t>
                          </a:r>
                        </a:p>
                        <a:p>
                          <a:pPr algn="ctr"/>
                          <a:r>
                            <a:rPr lang="en-US" altLang="zh-CN" sz="900" dirty="0"/>
                            <a:t>1.6s </a:t>
                          </a:r>
                          <a:r>
                            <a:rPr lang="en-US" altLang="zh-CN" sz="900" dirty="0" err="1"/>
                            <a:t>g.s</a:t>
                          </a:r>
                          <a:r>
                            <a:rPr lang="en-US" altLang="zh-CN" sz="900" dirty="0"/>
                            <a:t> EC +P </a:t>
                          </a:r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20 us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3.03s </a:t>
                          </a:r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30 us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4.2 s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0.409s 92.6%</a:t>
                          </a:r>
                        </a:p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5330.9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1.8s 89% 5200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3519493"/>
                      </a:ext>
                    </a:extLst>
                  </a:tr>
                  <a:tr h="376746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/>
                            <a:t>69</a:t>
                          </a:r>
                          <a:endParaRPr lang="zh-CN" altLang="en-US" sz="18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745946" r="-669167" b="-58108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411940" r="-569167" b="-276119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411940" r="-469167" b="-276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890323" r="-416514" b="-712903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411940" r="-298246" b="-276119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411940" r="-179835" b="-27611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745946" r="-95089" b="-58108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745946" r="-2899" b="-58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2125550"/>
                      </a:ext>
                    </a:extLst>
                  </a:tr>
                  <a:tr h="711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/>
                            <a:t>10+ </a:t>
                          </a:r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5.2ms</a:t>
                          </a:r>
                          <a:r>
                            <a:rPr lang="en-US" altLang="zh-CN" sz="900" dirty="0"/>
                            <a:t> </a:t>
                          </a:r>
                          <a:r>
                            <a:rPr lang="en-US" altLang="zh-CN" sz="900" dirty="0" err="1"/>
                            <a:t>gs</a:t>
                          </a:r>
                          <a:r>
                            <a:rPr lang="en-US" altLang="zh-CN" sz="900" dirty="0"/>
                            <a:t> EC + P</a:t>
                          </a:r>
                        </a:p>
                        <a:p>
                          <a:pPr algn="ctr"/>
                          <a:r>
                            <a:rPr lang="en-US" altLang="zh-CN" sz="900" dirty="0" err="1"/>
                            <a:t>g.S</a:t>
                          </a:r>
                          <a:r>
                            <a:rPr lang="en-US" altLang="zh-CN" sz="900" dirty="0"/>
                            <a:t> 2.2s IT</a:t>
                          </a:r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796150"/>
                      </a:ext>
                    </a:extLst>
                  </a:tr>
                  <a:tr h="36600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m 360us  100% 1113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sz="900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1.48s 91% 5103</a:t>
                          </a:r>
                          <a:endParaRPr lang="zh-CN" altLang="en-US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m 3.3s 58%</a:t>
                          </a:r>
                          <a:r>
                            <a:rPr lang="zh-CN" altLang="en-US" sz="900" dirty="0">
                              <a:solidFill>
                                <a:srgbClr val="FF00FF"/>
                              </a:solidFill>
                            </a:rPr>
                            <a:t> </a:t>
                          </a:r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5031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058495"/>
                      </a:ext>
                    </a:extLst>
                  </a:tr>
                  <a:tr h="37687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68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618018" r="-669167" b="-233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618018" r="-569167" b="-233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618018" r="-469167" b="-233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618018" r="-416514" b="-233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618018" r="-298246" b="-233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618018" r="-179835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1106452" r="-95089" b="-4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1106452" r="-2899" b="-4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4283085"/>
                      </a:ext>
                    </a:extLst>
                  </a:tr>
                  <a:tr h="2997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10.3s 91% 4804.3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chemeClr val="tx1"/>
                              </a:solidFill>
                            </a:rPr>
                            <a:t>g 37.1s 53% 4674</a:t>
                          </a:r>
                          <a:endParaRPr lang="zh-CN" altLang="en-US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7982267"/>
                      </a:ext>
                    </a:extLst>
                  </a:tr>
                  <a:tr h="376746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67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561268" r="-669167" b="-82394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561268" r="-569167" b="-82394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561268" r="-469167" b="-82394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561268" r="-416514" b="-82394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561268" r="-298246" b="-82394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561268" r="-179835" b="-82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1285484" r="-95089" b="-31774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1077027" r="-2899" b="-2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459331"/>
                      </a:ext>
                    </a:extLst>
                  </a:tr>
                  <a:tr h="7112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i="0" kern="1200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g 35.2s 22% 4522</a:t>
                          </a:r>
                          <a:endParaRPr lang="zh-CN" altLang="en-US" sz="900" i="0" kern="1200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2493937"/>
                      </a:ext>
                    </a:extLst>
                  </a:tr>
                  <a:tr h="188373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00"/>
                              </a:solidFill>
                            </a:rPr>
                            <a:t>g 83.8s 0.064 4232</a:t>
                          </a:r>
                          <a:endParaRPr lang="zh-CN" altLang="en-US" sz="9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4353903"/>
                      </a:ext>
                    </a:extLst>
                  </a:tr>
                  <a:tr h="2286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i="0" kern="1200" dirty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m 47.2s 80% 4611 </a:t>
                          </a:r>
                          <a:endParaRPr lang="zh-CN" altLang="en-US" sz="900" i="0" kern="1200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912986"/>
                      </a:ext>
                    </a:extLst>
                  </a:tr>
                  <a:tr h="37674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66</a:t>
                          </a:r>
                          <a:endParaRPr lang="zh-CN" altLang="en-US" dirty="0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6250" t="-845946" r="-669167" b="-54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250" t="-845946" r="-569167" b="-54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6250" t="-845946" r="-469167" b="-54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0183" t="-845946" r="-416514" b="-54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49561" t="-845946" r="-298246" b="-54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638" t="-845946" r="-179835" b="-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67857" t="-1514516" r="-95089" b="-8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0918" t="-1514516" r="-2899" b="-8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7402591"/>
                      </a:ext>
                    </a:extLst>
                  </a:tr>
                  <a:tr h="29581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900" i="0" kern="1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g 7.17min 33.6% 4232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900" dirty="0">
                              <a:solidFill>
                                <a:srgbClr val="FF00FF"/>
                              </a:solidFill>
                            </a:rPr>
                            <a:t>g 17.9min 5.6% 4069</a:t>
                          </a:r>
                          <a:endParaRPr lang="zh-CN" altLang="en-US" sz="900" dirty="0">
                            <a:solidFill>
                              <a:srgbClr val="FF00FF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53595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E52E9751-001C-4F06-8910-19F552CC7196}"/>
              </a:ext>
            </a:extLst>
          </p:cNvPr>
          <p:cNvSpPr txBox="1">
            <a:spLocks/>
          </p:cNvSpPr>
          <p:nvPr/>
        </p:nvSpPr>
        <p:spPr>
          <a:xfrm>
            <a:off x="2567608" y="8620"/>
            <a:ext cx="8352928" cy="48392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+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,99,101,102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36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154</a:t>
            </a:r>
            <a:r>
              <a:rPr lang="en-US" altLang="zh-CN" sz="3600" b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,157,159,160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Hf (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266 MeV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/274MeV)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EDE8595-784C-4272-A3AC-1AA837ABB9DB}"/>
              </a:ext>
            </a:extLst>
          </p:cNvPr>
          <p:cNvSpPr/>
          <p:nvPr/>
        </p:nvSpPr>
        <p:spPr>
          <a:xfrm>
            <a:off x="5051884" y="2978950"/>
            <a:ext cx="1332148" cy="9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85423AD-48C2-4D65-A5CC-357A40F8C841}"/>
              </a:ext>
            </a:extLst>
          </p:cNvPr>
          <p:cNvSpPr/>
          <p:nvPr/>
        </p:nvSpPr>
        <p:spPr>
          <a:xfrm>
            <a:off x="6384032" y="2994825"/>
            <a:ext cx="1332148" cy="900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34E050E-54D8-4E5E-A692-66D112233232}"/>
              </a:ext>
            </a:extLst>
          </p:cNvPr>
          <p:cNvSpPr/>
          <p:nvPr/>
        </p:nvSpPr>
        <p:spPr>
          <a:xfrm>
            <a:off x="5051884" y="4606764"/>
            <a:ext cx="1332148" cy="7625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337639F-1B11-49B3-A582-B0ABE410FB07}"/>
              </a:ext>
            </a:extLst>
          </p:cNvPr>
          <p:cNvSpPr/>
          <p:nvPr/>
        </p:nvSpPr>
        <p:spPr>
          <a:xfrm>
            <a:off x="6384032" y="4624028"/>
            <a:ext cx="1332148" cy="745280"/>
          </a:xfrm>
          <a:prstGeom prst="ellipse">
            <a:avLst/>
          </a:prstGeom>
          <a:noFill/>
          <a:ln w="38100">
            <a:solidFill>
              <a:srgbClr val="3B3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07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32080</TotalTime>
  <Words>2683</Words>
  <Application>Microsoft Office PowerPoint</Application>
  <PresentationFormat>宽屏</PresentationFormat>
  <Paragraphs>616</Paragraphs>
  <Slides>132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45" baseType="lpstr">
      <vt:lpstr>等线</vt:lpstr>
      <vt:lpstr>等线 Light</vt:lpstr>
      <vt:lpstr>仿宋</vt:lpstr>
      <vt:lpstr>华文仿宋</vt:lpstr>
      <vt:lpstr>华文宋体</vt:lpstr>
      <vt:lpstr>华文新魏</vt:lpstr>
      <vt:lpstr>华文中宋</vt:lpstr>
      <vt:lpstr>宋体</vt:lpstr>
      <vt:lpstr>Arial</vt:lpstr>
      <vt:lpstr>Cambria Math</vt:lpstr>
      <vt:lpstr>Times New Roman</vt:lpstr>
      <vt:lpstr>Wingdings</vt:lpstr>
      <vt:lpstr>Office 主题​​</vt:lpstr>
      <vt:lpstr>58Ni + 96Ru 实验数据处理</vt:lpstr>
      <vt:lpstr>    151Lu（实验目的1：isomer质子发射） </vt:lpstr>
      <vt:lpstr>    151Lu（实验目的1：结构研究） </vt:lpstr>
      <vt:lpstr>    150Yb（实验目的2：研究其衰变和结构） </vt:lpstr>
      <vt:lpstr>    150Yb （实验目的2：找10+ isomer） </vt:lpstr>
      <vt:lpstr>    Products </vt:lpstr>
      <vt:lpstr>    Products </vt:lpstr>
      <vt:lpstr>    Products </vt:lpstr>
      <vt:lpstr>    Products </vt:lpstr>
      <vt:lpstr>    Products </vt:lpstr>
      <vt:lpstr>    Experiment(96Ru(58Ni, p2n/2p2n)151Lu/150Yb) </vt:lpstr>
      <vt:lpstr>实验设置</vt:lpstr>
      <vt:lpstr>多普勒修正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Grain(96Ru(58Ni, p2n/2p2n)151Lu/150Yb) </vt:lpstr>
      <vt:lpstr>    Products </vt:lpstr>
      <vt:lpstr>PowerPoint 演示文稿</vt:lpstr>
      <vt:lpstr>PowerPoint 演示文稿</vt:lpstr>
      <vt:lpstr>PowerPoint 演示文稿</vt:lpstr>
      <vt:lpstr>PowerPoint 演示文稿</vt:lpstr>
      <vt:lpstr>    MWPC(96Ru(58Ni, p2n/2p2n)151Lu/150Yb) </vt:lpstr>
      <vt:lpstr>    DSSD-Pin </vt:lpstr>
      <vt:lpstr>    MWPC-TOF(MWPC-DSSD) </vt:lpstr>
      <vt:lpstr>    MWPC-TOF(MWPC-DSSD)-E </vt:lpstr>
      <vt:lpstr>    MWPC-TOF(MWPC-DSSD)-E </vt:lpstr>
      <vt:lpstr>    MWPC-TOF(MWPC-DSSD)-E </vt:lpstr>
      <vt:lpstr>    MWPC-TOF(MWPC-DSSD)-E </vt:lpstr>
      <vt:lpstr>产物分布</vt:lpstr>
      <vt:lpstr>155m2Lu(2.69(3)ms)</vt:lpstr>
      <vt:lpstr>150Yb</vt:lpstr>
      <vt:lpstr>150Yb</vt:lpstr>
      <vt:lpstr>150Yb</vt:lpstr>
      <vt:lpstr>150Yb</vt:lpstr>
      <vt:lpstr>150Yb</vt:lpstr>
      <vt:lpstr>In beam</vt:lpstr>
      <vt:lpstr>Inbeam Study</vt:lpstr>
      <vt:lpstr>Inbeam Study</vt:lpstr>
      <vt:lpstr>Inbeam Study(151Tm)</vt:lpstr>
      <vt:lpstr>Inbeam Study(151Tm)</vt:lpstr>
      <vt:lpstr>Inbeam Study(151Tm) (212 keV)</vt:lpstr>
      <vt:lpstr>Inbeam Study(151Tm) (212 keV)</vt:lpstr>
      <vt:lpstr>Inbeam Study(151Tm) (212 - 385 keV)</vt:lpstr>
      <vt:lpstr>Inbeam Study(151Tm) (335 - 393 keV)</vt:lpstr>
      <vt:lpstr>Isomer(151Tm)--Clover </vt:lpstr>
      <vt:lpstr>Isomer(151Tm)(232 keV) --Clover </vt:lpstr>
      <vt:lpstr>Isomer(151Tm)(198 keV) --Clover </vt:lpstr>
      <vt:lpstr>Isomer(151Tm)— PGe-X </vt:lpstr>
      <vt:lpstr>Inbeam Study(150Er)</vt:lpstr>
      <vt:lpstr>Inbeam Study(150Er)</vt:lpstr>
      <vt:lpstr>Isomer(150Er)--Clover </vt:lpstr>
      <vt:lpstr>Isomer(150Er)— PGe-X </vt:lpstr>
      <vt:lpstr>    150Yb </vt:lpstr>
      <vt:lpstr>    150Yb — PGe-X  </vt:lpstr>
      <vt:lpstr> (_69^151)〖Tm〗_82^  （Inbeam）</vt:lpstr>
      <vt:lpstr>Inbeam Study(151Tm)(Δt~60ns)</vt:lpstr>
      <vt:lpstr>Inbeam Study(151Tm)</vt:lpstr>
      <vt:lpstr>Inbeam Study(151Tm)(Δt~60ns (v=1.19 cm/ns))</vt:lpstr>
      <vt:lpstr>Inbeam Study(151Tm)(205.5 keV)</vt:lpstr>
      <vt:lpstr>Inbeam Study(151Tm)(205.5 keV)</vt:lpstr>
      <vt:lpstr>Inbeam Study(151Tm)</vt:lpstr>
      <vt:lpstr>Inbeam Study(151Tm)</vt:lpstr>
      <vt:lpstr>Inbeam Study(151Tm)</vt:lpstr>
      <vt:lpstr>Inbeam Study(151Tm)(422)</vt:lpstr>
      <vt:lpstr>Inbeam Study(151Tm)(422)</vt:lpstr>
      <vt:lpstr>Inbeam Study(151Tm)</vt:lpstr>
      <vt:lpstr>PowerPoint 演示文稿</vt:lpstr>
      <vt:lpstr>γ-recoil delay coincidence(gate on 1579 ) </vt:lpstr>
      <vt:lpstr>γ-recoil delay coincidence(gate on 1579 ) </vt:lpstr>
      <vt:lpstr>Event-building</vt:lpstr>
      <vt:lpstr>Map</vt:lpstr>
      <vt:lpstr>Trigger</vt:lpstr>
      <vt:lpstr>Event-building(XIA/AGAFA 事件重构方法)</vt:lpstr>
      <vt:lpstr>γ-recoil delay coincidence(gate on 1579 ) </vt:lpstr>
      <vt:lpstr>PowerPoint 演示文稿</vt:lpstr>
      <vt:lpstr>β delayed proton emitter</vt:lpstr>
      <vt:lpstr>β delayed proton emitter</vt:lpstr>
      <vt:lpstr>β delayed proton emitter</vt:lpstr>
      <vt:lpstr>β delayed proton emitter</vt:lpstr>
      <vt:lpstr>β delayed proton emitter</vt:lpstr>
      <vt:lpstr>β delayed proton emitter</vt:lpstr>
      <vt:lpstr>β delayed proton emitter</vt:lpstr>
      <vt:lpstr>β delayed proton emitter</vt:lpstr>
      <vt:lpstr>β delayed proton emitter</vt:lpstr>
      <vt:lpstr>PowerPoint 演示文稿</vt:lpstr>
      <vt:lpstr>    Products </vt:lpstr>
      <vt:lpstr>151,152Yb</vt:lpstr>
      <vt:lpstr>152Yb</vt:lpstr>
      <vt:lpstr>152Yb</vt:lpstr>
      <vt:lpstr>152Yb(IDT)</vt:lpstr>
      <vt:lpstr>151Yb</vt:lpstr>
      <vt:lpstr>151Yb</vt:lpstr>
      <vt:lpstr>151Yb</vt:lpstr>
      <vt:lpstr>149Er</vt:lpstr>
      <vt:lpstr>149Er</vt:lpstr>
      <vt:lpstr>150Tm</vt:lpstr>
      <vt:lpstr>150Tm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Odd-A Hg  Analysis</dc:title>
  <dc:creator>huang hao</dc:creator>
  <cp:lastModifiedBy>huang hao</cp:lastModifiedBy>
  <cp:revision>455</cp:revision>
  <cp:lastPrinted>2022-05-17T00:48:58Z</cp:lastPrinted>
  <dcterms:created xsi:type="dcterms:W3CDTF">2021-08-18T12:55:33Z</dcterms:created>
  <dcterms:modified xsi:type="dcterms:W3CDTF">2022-10-08T01:54:39Z</dcterms:modified>
</cp:coreProperties>
</file>